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charts/chart39.xml" ContentType="application/vnd.openxmlformats-officedocument.drawingml.chart+xml"/>
  <Override PartName="/ppt/charts/chart57.xml" ContentType="application/vnd.openxmlformats-officedocument.drawingml.chart+xml"/>
  <Override PartName="/ppt/charts/chart68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28.xml" ContentType="application/vnd.openxmlformats-officedocument.drawingml.chart+xml"/>
  <Override PartName="/ppt/charts/chart46.xml" ContentType="application/vnd.openxmlformats-officedocument.drawingml.chart+xml"/>
  <Override PartName="/ppt/charts/chart75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42.xml" ContentType="application/vnd.openxmlformats-officedocument.drawingml.chart+xml"/>
  <Override PartName="/ppt/theme/themeOverride1.xml" ContentType="application/vnd.openxmlformats-officedocument.themeOverride+xml"/>
  <Override PartName="/ppt/charts/chart60.xml" ContentType="application/vnd.openxmlformats-officedocument.drawingml.chart+xml"/>
  <Override PartName="/ppt/charts/chart71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Default Extension="xlsx" ContentType="application/vnd.openxmlformats-officedocument.spreadsheetml.sheet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charts/chart69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chart29.xml" ContentType="application/vnd.openxmlformats-officedocument.drawingml.chart+xml"/>
  <Override PartName="/ppt/charts/chart58.xml" ContentType="application/vnd.openxmlformats-officedocument.drawingml.chart+xml"/>
  <Override PartName="/ppt/charts/chart76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charts/chart65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charts/chart25.xml" ContentType="application/vnd.openxmlformats-officedocument.drawingml.chart+xml"/>
  <Override PartName="/ppt/charts/chart54.xml" ContentType="application/vnd.openxmlformats-officedocument.drawingml.chart+xml"/>
  <Override PartName="/ppt/charts/chart72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charts/chart61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charts/chart5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charts/chart59.xml" ContentType="application/vnd.openxmlformats-officedocument.drawingml.chart+xml"/>
  <Override PartName="/ppt/charts/chart79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chart48.xml" ContentType="application/vnd.openxmlformats-officedocument.drawingml.chart+xml"/>
  <Override PartName="/ppt/charts/chart77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charts/chart66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charts/chart26.xml" ContentType="application/vnd.openxmlformats-officedocument.drawingml.chart+xml"/>
  <Override PartName="/ppt/charts/chart44.xml" ContentType="application/vnd.openxmlformats-officedocument.drawingml.chart+xml"/>
  <Override PartName="/ppt/charts/chart73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78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charts/chart49.xml" ContentType="application/vnd.openxmlformats-officedocument.drawingml.chart+xml"/>
  <Override PartName="/ppt/charts/chart67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56.xml" ContentType="application/vnd.openxmlformats-officedocument.drawingml.chart+xml"/>
  <Override PartName="/ppt/charts/chart74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63.xml" ContentType="application/vnd.openxmlformats-officedocument.drawingml.char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hart52.xml" ContentType="application/vnd.openxmlformats-officedocument.drawingml.chart+xml"/>
  <Override PartName="/ppt/charts/chart70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51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267" r:id="rId22"/>
    <p:sldId id="301" r:id="rId23"/>
    <p:sldId id="302" r:id="rId24"/>
    <p:sldId id="303" r:id="rId25"/>
    <p:sldId id="304" r:id="rId26"/>
    <p:sldId id="306" r:id="rId27"/>
    <p:sldId id="307" r:id="rId28"/>
    <p:sldId id="308" r:id="rId29"/>
    <p:sldId id="309" r:id="rId30"/>
    <p:sldId id="310" r:id="rId31"/>
    <p:sldId id="311" r:id="rId32"/>
    <p:sldId id="319" r:id="rId33"/>
    <p:sldId id="268" r:id="rId34"/>
    <p:sldId id="260" r:id="rId35"/>
    <p:sldId id="321" r:id="rId36"/>
    <p:sldId id="328" r:id="rId37"/>
    <p:sldId id="327" r:id="rId38"/>
    <p:sldId id="329" r:id="rId39"/>
    <p:sldId id="326" r:id="rId40"/>
    <p:sldId id="262" r:id="rId41"/>
    <p:sldId id="333" r:id="rId42"/>
    <p:sldId id="335" r:id="rId43"/>
    <p:sldId id="338" r:id="rId44"/>
    <p:sldId id="263" r:id="rId45"/>
    <p:sldId id="332" r:id="rId46"/>
    <p:sldId id="315" r:id="rId47"/>
    <p:sldId id="318" r:id="rId48"/>
    <p:sldId id="317" r:id="rId49"/>
    <p:sldId id="331" r:id="rId50"/>
    <p:sldId id="316" r:id="rId51"/>
    <p:sldId id="330" r:id="rId52"/>
    <p:sldId id="264" r:id="rId53"/>
    <p:sldId id="339" r:id="rId54"/>
    <p:sldId id="340" r:id="rId55"/>
    <p:sldId id="341" r:id="rId56"/>
    <p:sldId id="342" r:id="rId57"/>
    <p:sldId id="343" r:id="rId58"/>
    <p:sldId id="344" r:id="rId59"/>
    <p:sldId id="345" r:id="rId60"/>
    <p:sldId id="346" r:id="rId61"/>
    <p:sldId id="347" r:id="rId62"/>
    <p:sldId id="348" r:id="rId63"/>
    <p:sldId id="349" r:id="rId6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43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7;&#1090;&#1072;&#1088;&#1077;&#1085;&#1080;&#1077;\&#1054;&#1087;&#1088;&#1086;&#1089;_&#1089;&#1090;&#1072;&#1088;&#1077;&#1085;&#1080;&#1077;\&#1040;&#1085;&#1072;&#1083;&#1080;&#1079;\&#1052;&#1080;&#1083;&#1100;&#1082;&#1086;&#1090;&#1072;_&#1075;&#1088;&#1072;&#1092;&#1080;&#1082;&#1080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7;&#1090;&#1072;&#1088;&#1077;&#1085;&#1080;&#1077;\&#1054;&#1087;&#1088;&#1086;&#1089;_&#1089;&#1090;&#1072;&#1088;&#1077;&#1085;&#1080;&#1077;\&#1040;&#1085;&#1072;&#1083;&#1080;&#1079;\&#1052;&#1080;&#1083;&#1100;&#1082;&#1086;&#1090;&#1072;_&#1075;&#1088;&#1072;&#1092;&#1080;&#1082;&#1080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7;&#1090;&#1072;&#1088;&#1077;&#1085;&#1080;&#1077;\&#1054;&#1087;&#1088;&#1086;&#1089;_&#1089;&#1090;&#1072;&#1088;&#1077;&#1085;&#1080;&#1077;\&#1040;&#1085;&#1072;&#1083;&#1080;&#1079;\&#1052;&#1080;&#1083;&#1100;&#1082;&#1086;&#1090;&#1072;_&#1075;&#1088;&#1072;&#1092;&#1080;&#1082;&#1080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7;&#1090;&#1072;&#1088;&#1077;&#1085;&#1080;&#1077;\&#1054;&#1087;&#1088;&#1086;&#1089;_&#1089;&#1090;&#1072;&#1088;&#1077;&#1085;&#1080;&#1077;\&#1040;&#1085;&#1072;&#1083;&#1080;&#1079;\&#1052;&#1080;&#1083;&#1100;&#1082;&#1086;&#1090;&#1072;_&#1075;&#1088;&#1072;&#1092;&#1080;&#1082;&#1080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54;&#1073;&#1084;&#1077;&#1085;\&#1054;&#1090;&#1076;&#1077;&#1083;%20&#1089;&#1086;&#1094;&#1080;&#1072;&#1083;&#1100;&#1085;&#1086;-&#1090;&#1088;&#1091;&#1076;&#1086;&#1074;&#1099;&#1093;%20&#1080;&#1089;&#1089;&#1083;&#1077;&#1076;&#1086;&#1074;&#1072;&#1085;&#1080;&#1081;\&#1047;&#1072;&#1085;&#1077;&#1074;&#1089;&#1082;&#1072;&#1103;%20&#1042;&#1077;&#1088;&#1086;&#1085;&#1080;&#1082;&#1072;\2019\&#1057;&#1040;&#1058;&#1048;&#1054;\&#1040;&#1085;&#1072;&#1083;&#1080;&#1079;\&#1054;&#1082;&#1088;&#1091;&#1078;&#1072;&#1102;&#1097;&#1072;&#1103;%20&#1089;&#1088;&#1077;&#1076;&#1072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54;&#1073;&#1084;&#1077;&#1085;\&#1054;&#1090;&#1076;&#1077;&#1083;%20&#1089;&#1086;&#1094;&#1080;&#1072;&#1083;&#1100;&#1085;&#1086;-&#1090;&#1088;&#1091;&#1076;&#1086;&#1074;&#1099;&#1093;%20&#1080;&#1089;&#1089;&#1083;&#1077;&#1076;&#1086;&#1074;&#1072;&#1085;&#1080;&#1081;\&#1047;&#1072;&#1085;&#1077;&#1074;&#1089;&#1082;&#1072;&#1103;%20&#1042;&#1077;&#1088;&#1086;&#1085;&#1080;&#1082;&#1072;\2019\&#1057;&#1040;&#1058;&#1048;&#1054;\&#1040;&#1085;&#1072;&#1083;&#1080;&#1079;\&#1054;&#1082;&#1088;&#1091;&#1078;&#1072;&#1102;&#1097;&#1072;&#1103;%20&#1089;&#1088;&#1077;&#1076;&#1072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54;&#1073;&#1084;&#1077;&#1085;\&#1054;&#1090;&#1076;&#1077;&#1083;%20&#1089;&#1086;&#1094;&#1080;&#1072;&#1083;&#1100;&#1085;&#1086;-&#1090;&#1088;&#1091;&#1076;&#1086;&#1074;&#1099;&#1093;%20&#1080;&#1089;&#1089;&#1083;&#1077;&#1076;&#1086;&#1074;&#1072;&#1085;&#1080;&#1081;\&#1047;&#1072;&#1085;&#1077;&#1074;&#1089;&#1082;&#1072;&#1103;%20&#1042;&#1077;&#1088;&#1086;&#1085;&#1080;&#1082;&#1072;\2019\&#1057;&#1040;&#1058;&#1048;&#1054;\&#1040;&#1085;&#1072;&#1083;&#1080;&#1079;\&#1054;&#1082;&#1088;&#1091;&#1078;&#1072;&#1102;&#1097;&#1072;&#1103;%20&#1089;&#1088;&#1077;&#1076;&#1072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54;&#1073;&#1084;&#1077;&#1085;\&#1054;&#1090;&#1076;&#1077;&#1083;%20&#1089;&#1086;&#1094;&#1080;&#1072;&#1083;&#1100;&#1085;&#1086;-&#1090;&#1088;&#1091;&#1076;&#1086;&#1074;&#1099;&#1093;%20&#1080;&#1089;&#1089;&#1083;&#1077;&#1076;&#1086;&#1074;&#1072;&#1085;&#1080;&#1081;\&#1047;&#1072;&#1085;&#1077;&#1074;&#1089;&#1082;&#1072;&#1103;%20&#1042;&#1077;&#1088;&#1086;&#1085;&#1080;&#1082;&#1072;\2019\&#1057;&#1040;&#1058;&#1048;&#1054;\&#1040;&#1085;&#1072;&#1083;&#1080;&#1079;\&#1054;&#1082;&#1088;&#1091;&#1078;&#1072;&#1102;&#1097;&#1072;&#1103;%20&#1089;&#1088;&#1077;&#1076;&#1072;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54;&#1073;&#1084;&#1077;&#1085;\&#1054;&#1090;&#1076;&#1077;&#1083;%20&#1089;&#1086;&#1094;&#1080;&#1072;&#1083;&#1100;&#1085;&#1086;-&#1090;&#1088;&#1091;&#1076;&#1086;&#1074;&#1099;&#1093;%20&#1080;&#1089;&#1089;&#1083;&#1077;&#1076;&#1086;&#1074;&#1072;&#1085;&#1080;&#1081;\&#1047;&#1072;&#1085;&#1077;&#1074;&#1089;&#1082;&#1072;&#1103;%20&#1042;&#1077;&#1088;&#1086;&#1085;&#1080;&#1082;&#1072;\2019\&#1057;&#1040;&#1058;&#1048;&#1054;\&#1040;&#1085;&#1072;&#1083;&#1080;&#1079;\&#1054;&#1082;&#1088;&#1091;&#1078;&#1072;&#1102;&#1097;&#1072;&#1103;%20&#1089;&#1088;&#1077;&#1076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7;&#1090;&#1072;&#1088;&#1077;&#1085;&#1080;&#1077;\&#1054;&#1087;&#1088;&#1086;&#1089;_&#1089;&#1090;&#1072;&#1088;&#1077;&#1085;&#1080;&#1077;\&#1040;&#1085;&#1072;&#1083;&#1080;&#1079;\&#1052;&#1080;&#1083;&#1100;&#1082;&#1086;&#1090;&#1072;_&#1075;&#1088;&#1072;&#1092;&#1080;&#1082;&#1080;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54;&#1073;&#1084;&#1077;&#1085;\&#1054;&#1090;&#1076;&#1077;&#1083;%20&#1089;&#1086;&#1094;&#1080;&#1072;&#1083;&#1100;&#1085;&#1086;-&#1090;&#1088;&#1091;&#1076;&#1086;&#1074;&#1099;&#1093;%20&#1080;&#1089;&#1089;&#1083;&#1077;&#1076;&#1086;&#1074;&#1072;&#1085;&#1080;&#1081;\&#1047;&#1072;&#1085;&#1077;&#1074;&#1089;&#1082;&#1072;&#1103;%20&#1042;&#1077;&#1088;&#1086;&#1085;&#1080;&#1082;&#1072;\2019\&#1057;&#1040;&#1058;&#1048;&#1054;\&#1040;&#1085;&#1072;&#1083;&#1080;&#1079;\&#1054;&#1082;&#1088;&#1091;&#1078;&#1072;&#1102;&#1097;&#1072;&#1103;%20&#1089;&#1088;&#1077;&#1076;&#1072;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54;&#1073;&#1084;&#1077;&#1085;\&#1054;&#1090;&#1076;&#1077;&#1083;%20&#1089;&#1086;&#1094;&#1080;&#1072;&#1083;&#1100;&#1085;&#1086;-&#1090;&#1088;&#1091;&#1076;&#1086;&#1074;&#1099;&#1093;%20&#1080;&#1089;&#1089;&#1083;&#1077;&#1076;&#1086;&#1074;&#1072;&#1085;&#1080;&#1081;\&#1047;&#1072;&#1085;&#1077;&#1074;&#1089;&#1082;&#1072;&#1103;%20&#1042;&#1077;&#1088;&#1086;&#1085;&#1080;&#1082;&#1072;\2019\&#1057;&#1040;&#1058;&#1048;&#1054;\&#1040;&#1085;&#1072;&#1083;&#1080;&#1079;\&#1054;&#1082;&#1088;&#1091;&#1078;&#1072;&#1102;&#1097;&#1072;&#1103;%20&#1089;&#1088;&#1077;&#1076;&#1072;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54;&#1073;&#1084;&#1077;&#1085;\&#1054;&#1090;&#1076;&#1077;&#1083;%20&#1089;&#1086;&#1094;&#1080;&#1072;&#1083;&#1100;&#1085;&#1086;-&#1090;&#1088;&#1091;&#1076;&#1086;&#1074;&#1099;&#1093;%20&#1080;&#1089;&#1089;&#1083;&#1077;&#1076;&#1086;&#1074;&#1072;&#1085;&#1080;&#1081;\&#1047;&#1072;&#1085;&#1077;&#1074;&#1089;&#1082;&#1072;&#1103;%20&#1042;&#1077;&#1088;&#1086;&#1085;&#1080;&#1082;&#1072;\2019\&#1057;&#1040;&#1058;&#1048;&#1054;\&#1040;&#1085;&#1072;&#1083;&#1080;&#1079;\&#1047;&#1076;&#1088;&#1072;&#1074;&#1086;&#1086;&#1093;&#1088;&#1072;&#1085;&#1077;&#1085;&#1080;&#1077;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54;&#1073;&#1084;&#1077;&#1085;\&#1054;&#1090;&#1076;&#1077;&#1083;%20&#1089;&#1086;&#1094;&#1080;&#1072;&#1083;&#1100;&#1085;&#1086;-&#1090;&#1088;&#1091;&#1076;&#1086;&#1074;&#1099;&#1093;%20&#1080;&#1089;&#1089;&#1083;&#1077;&#1076;&#1086;&#1074;&#1072;&#1085;&#1080;&#1081;\&#1047;&#1072;&#1085;&#1077;&#1074;&#1089;&#1082;&#1072;&#1103;%20&#1042;&#1077;&#1088;&#1086;&#1085;&#1080;&#1082;&#1072;\2019\&#1057;&#1040;&#1058;&#1048;&#1054;\&#1040;&#1085;&#1072;&#1083;&#1080;&#1079;\&#1047;&#1076;&#1088;&#1072;&#1074;&#1086;&#1086;&#1093;&#1088;&#1072;&#1085;&#1077;&#1085;&#1080;&#1077;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54;&#1073;&#1084;&#1077;&#1085;\&#1054;&#1090;&#1076;&#1077;&#1083;%20&#1089;&#1086;&#1094;&#1080;&#1072;&#1083;&#1100;&#1085;&#1086;-&#1090;&#1088;&#1091;&#1076;&#1086;&#1074;&#1099;&#1093;%20&#1080;&#1089;&#1089;&#1083;&#1077;&#1076;&#1086;&#1074;&#1072;&#1085;&#1080;&#1081;\&#1047;&#1072;&#1085;&#1077;&#1074;&#1089;&#1082;&#1072;&#1103;%20&#1042;&#1077;&#1088;&#1086;&#1085;&#1080;&#1082;&#1072;\2019\&#1057;&#1040;&#1058;&#1048;&#1054;\&#1040;&#1085;&#1072;&#1083;&#1080;&#1079;\&#1047;&#1076;&#1088;&#1072;&#1074;&#1086;&#1086;&#1093;&#1088;&#1072;&#1085;&#1077;&#1085;&#1080;&#1077;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54;&#1073;&#1084;&#1077;&#1085;\&#1054;&#1090;&#1076;&#1077;&#1083;%20&#1089;&#1086;&#1094;&#1080;&#1072;&#1083;&#1100;&#1085;&#1086;-&#1090;&#1088;&#1091;&#1076;&#1086;&#1074;&#1099;&#1093;%20&#1080;&#1089;&#1089;&#1083;&#1077;&#1076;&#1086;&#1074;&#1072;&#1085;&#1080;&#1081;\&#1047;&#1072;&#1085;&#1077;&#1074;&#1089;&#1082;&#1072;&#1103;%20&#1042;&#1077;&#1088;&#1086;&#1085;&#1080;&#1082;&#1072;\2019\&#1057;&#1040;&#1058;&#1048;&#1054;\&#1040;&#1085;&#1072;&#1083;&#1080;&#1079;\&#1047;&#1076;&#1088;&#1072;&#1074;&#1086;&#1086;&#1093;&#1088;&#1072;&#1085;&#1077;&#1085;&#1080;&#1077;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54;&#1073;&#1084;&#1077;&#1085;\&#1054;&#1090;&#1076;&#1077;&#1083;%20&#1089;&#1086;&#1094;&#1080;&#1072;&#1083;&#1100;&#1085;&#1086;-&#1090;&#1088;&#1091;&#1076;&#1086;&#1074;&#1099;&#1093;%20&#1080;&#1089;&#1089;&#1083;&#1077;&#1076;&#1086;&#1074;&#1072;&#1085;&#1080;&#1081;\&#1047;&#1072;&#1085;&#1077;&#1074;&#1089;&#1082;&#1072;&#1103;%20&#1042;&#1077;&#1088;&#1086;&#1085;&#1080;&#1082;&#1072;\2019\&#1057;&#1040;&#1058;&#1048;&#1054;\&#1040;&#1085;&#1072;&#1083;&#1080;&#1079;\&#1047;&#1076;&#1088;&#1072;&#1074;&#1086;&#1086;&#1093;&#1088;&#1072;&#1085;&#1077;&#1085;&#1080;&#1077;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54;&#1073;&#1084;&#1077;&#1085;\&#1054;&#1090;&#1076;&#1077;&#1083;%20&#1089;&#1086;&#1094;&#1080;&#1072;&#1083;&#1100;&#1085;&#1086;-&#1090;&#1088;&#1091;&#1076;&#1086;&#1074;&#1099;&#1093;%20&#1080;&#1089;&#1089;&#1083;&#1077;&#1076;&#1086;&#1074;&#1072;&#1085;&#1080;&#1081;\&#1047;&#1072;&#1085;&#1077;&#1074;&#1089;&#1082;&#1072;&#1103;%20&#1042;&#1077;&#1088;&#1086;&#1085;&#1080;&#1082;&#1072;\2019\&#1057;&#1040;&#1058;&#1048;&#1054;\&#1040;&#1085;&#1072;&#1083;&#1080;&#1079;\&#1047;&#1076;&#1088;&#1072;&#1074;&#1086;&#1086;&#1093;&#1088;&#1072;&#1085;&#1077;&#1085;&#1080;&#1077;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54;&#1073;&#1084;&#1077;&#1085;\&#1054;&#1090;&#1076;&#1077;&#1083;%20&#1089;&#1086;&#1094;&#1080;&#1072;&#1083;&#1100;&#1085;&#1086;-&#1090;&#1088;&#1091;&#1076;&#1086;&#1074;&#1099;&#1093;%20&#1080;&#1089;&#1089;&#1083;&#1077;&#1076;&#1086;&#1074;&#1072;&#1085;&#1080;&#1081;\&#1047;&#1072;&#1085;&#1077;&#1074;&#1089;&#1082;&#1072;&#1103;%20&#1042;&#1077;&#1088;&#1086;&#1085;&#1080;&#1082;&#1072;\2019\&#1057;&#1040;&#1058;&#1048;&#1054;\&#1040;&#1085;&#1072;&#1083;&#1080;&#1079;\&#1047;&#1076;&#1088;&#1072;&#1074;&#1086;&#1086;&#1093;&#1088;&#1072;&#1085;&#1077;&#1085;&#1080;&#1077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7;&#1090;&#1072;&#1088;&#1077;&#1085;&#1080;&#1077;\&#1054;&#1087;&#1088;&#1086;&#1089;_&#1089;&#1090;&#1072;&#1088;&#1077;&#1085;&#1080;&#1077;\&#1040;&#1085;&#1072;&#1083;&#1080;&#1079;\&#1052;&#1080;&#1083;&#1100;&#1082;&#1086;&#1090;&#1072;_&#1075;&#1088;&#1072;&#1092;&#1080;&#1082;&#1080;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54;&#1073;&#1084;&#1077;&#1085;\&#1054;&#1090;&#1076;&#1077;&#1083;%20&#1089;&#1086;&#1094;&#1080;&#1072;&#1083;&#1100;&#1085;&#1086;-&#1090;&#1088;&#1091;&#1076;&#1086;&#1074;&#1099;&#1093;%20&#1080;&#1089;&#1089;&#1083;&#1077;&#1076;&#1086;&#1074;&#1072;&#1085;&#1080;&#1081;\&#1047;&#1072;&#1085;&#1077;&#1074;&#1089;&#1082;&#1072;&#1103;%20&#1042;&#1077;&#1088;&#1086;&#1085;&#1080;&#1082;&#1072;\2019\&#1057;&#1040;&#1058;&#1048;&#1054;\&#1040;&#1085;&#1072;&#1083;&#1080;&#1079;\&#1047;&#1076;&#1088;&#1072;&#1074;&#1086;&#1086;&#1093;&#1088;&#1072;&#1085;&#1077;&#1085;&#1080;&#1077;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54;&#1073;&#1084;&#1077;&#1085;\&#1054;&#1090;&#1076;&#1077;&#1083;%20&#1089;&#1086;&#1094;&#1080;&#1072;&#1083;&#1100;&#1085;&#1086;-&#1090;&#1088;&#1091;&#1076;&#1086;&#1074;&#1099;&#1093;%20&#1080;&#1089;&#1089;&#1083;&#1077;&#1076;&#1086;&#1074;&#1072;&#1085;&#1080;&#1081;\&#1047;&#1072;&#1085;&#1077;&#1074;&#1089;&#1082;&#1072;&#1103;%20&#1042;&#1077;&#1088;&#1086;&#1085;&#1080;&#1082;&#1072;\2019\&#1057;&#1040;&#1058;&#1048;&#1054;\&#1040;&#1085;&#1072;&#1083;&#1080;&#1079;\&#1047;&#1076;&#1088;&#1072;&#1074;&#1086;&#1086;&#1093;&#1088;&#1072;&#1085;&#1077;&#1085;&#1080;&#1077;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54;&#1073;&#1084;&#1077;&#1085;\&#1054;&#1090;&#1076;&#1077;&#1083;%20&#1089;&#1086;&#1094;&#1080;&#1072;&#1083;&#1100;&#1085;&#1086;-&#1090;&#1088;&#1091;&#1076;&#1086;&#1074;&#1099;&#1093;%20&#1080;&#1089;&#1089;&#1083;&#1077;&#1076;&#1086;&#1074;&#1072;&#1085;&#1080;&#1081;\&#1047;&#1072;&#1085;&#1077;&#1074;&#1089;&#1082;&#1072;&#1103;%20&#1042;&#1077;&#1088;&#1086;&#1085;&#1080;&#1082;&#1072;\2019\&#1057;&#1040;&#1058;&#1048;&#1054;\&#1040;&#1085;&#1072;&#1083;&#1080;&#1079;\&#1047;&#1076;&#1088;&#1072;&#1074;&#1086;&#1086;&#1093;&#1088;&#1072;&#1085;&#1077;&#1085;&#1080;&#1077;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54;&#1073;&#1084;&#1077;&#1085;\&#1054;&#1090;&#1076;&#1077;&#1083;%20&#1089;&#1086;&#1094;&#1080;&#1072;&#1083;&#1100;&#1085;&#1086;-&#1090;&#1088;&#1091;&#1076;&#1086;&#1074;&#1099;&#1093;%20&#1080;&#1089;&#1089;&#1083;&#1077;&#1076;&#1086;&#1074;&#1072;&#1085;&#1080;&#1081;\&#1047;&#1072;&#1085;&#1077;&#1074;&#1089;&#1082;&#1072;&#1103;%20&#1042;&#1077;&#1088;&#1086;&#1085;&#1080;&#1082;&#1072;\2019\&#1057;&#1040;&#1058;&#1048;&#1054;\&#1040;&#1085;&#1072;&#1083;&#1080;&#1079;\&#1047;&#1076;&#1088;&#1072;&#1074;&#1086;&#1086;&#1093;&#1088;&#1072;&#1085;&#1077;&#1085;&#1080;&#1077;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54;&#1073;&#1084;&#1077;&#1085;\&#1054;&#1090;&#1076;&#1077;&#1083;%20&#1089;&#1086;&#1094;&#1080;&#1072;&#1083;&#1100;&#1085;&#1086;-&#1090;&#1088;&#1091;&#1076;&#1086;&#1074;&#1099;&#1093;%20&#1080;&#1089;&#1089;&#1083;&#1077;&#1076;&#1086;&#1074;&#1072;&#1085;&#1080;&#1081;\&#1047;&#1072;&#1085;&#1077;&#1074;&#1089;&#1082;&#1072;&#1103;%20&#1042;&#1077;&#1088;&#1086;&#1085;&#1080;&#1082;&#1072;\2019\&#1057;&#1040;&#1058;&#1048;&#1054;\&#1040;&#1085;&#1072;&#1083;&#1080;&#1079;\&#1047;&#1076;&#1088;&#1072;&#1074;&#1086;&#1086;&#1093;&#1088;&#1072;&#1085;&#1077;&#1085;&#1080;&#1077;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54;&#1073;&#1084;&#1077;&#1085;\&#1054;&#1090;&#1076;&#1077;&#1083;%20&#1089;&#1086;&#1094;&#1080;&#1072;&#1083;&#1100;&#1085;&#1086;-&#1090;&#1088;&#1091;&#1076;&#1086;&#1074;&#1099;&#1093;%20&#1080;&#1089;&#1089;&#1083;&#1077;&#1076;&#1086;&#1074;&#1072;&#1085;&#1080;&#1081;\&#1047;&#1072;&#1085;&#1077;&#1074;&#1089;&#1082;&#1072;&#1103;%20&#1042;&#1077;&#1088;&#1086;&#1085;&#1080;&#1082;&#1072;\2019\&#1057;&#1040;&#1058;&#1048;&#1054;\&#1040;&#1085;&#1072;&#1083;&#1080;&#1079;\&#1047;&#1076;&#1088;&#1072;&#1074;&#1086;&#1086;&#1093;&#1088;&#1072;&#1085;&#1077;&#1085;&#1080;&#1077;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54;&#1073;&#1084;&#1077;&#1085;\&#1054;&#1090;&#1076;&#1077;&#1083;%20&#1089;&#1086;&#1094;&#1080;&#1072;&#1083;&#1100;&#1085;&#1086;-&#1090;&#1088;&#1091;&#1076;&#1086;&#1074;&#1099;&#1093;%20&#1080;&#1089;&#1089;&#1083;&#1077;&#1076;&#1086;&#1074;&#1072;&#1085;&#1080;&#1081;\&#1047;&#1072;&#1085;&#1077;&#1074;&#1089;&#1082;&#1072;&#1103;%20&#1042;&#1077;&#1088;&#1086;&#1085;&#1080;&#1082;&#1072;\2019\&#1057;&#1040;&#1058;&#1048;&#1054;\&#1040;&#1085;&#1072;&#1083;&#1080;&#1079;\&#1047;&#1076;&#1088;&#1072;&#1074;&#1086;&#1086;&#1093;&#1088;&#1072;&#1085;&#1077;&#1085;&#1080;&#1077;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54;&#1073;&#1084;&#1077;&#1085;\&#1054;&#1090;&#1076;&#1077;&#1083;%20&#1089;&#1086;&#1094;&#1080;&#1072;&#1083;&#1100;&#1085;&#1086;-&#1090;&#1088;&#1091;&#1076;&#1086;&#1074;&#1099;&#1093;%20&#1080;&#1089;&#1089;&#1083;&#1077;&#1076;&#1086;&#1074;&#1072;&#1085;&#1080;&#1081;\&#1047;&#1072;&#1085;&#1077;&#1074;&#1089;&#1082;&#1072;&#1103;%20&#1042;&#1077;&#1088;&#1086;&#1085;&#1080;&#1082;&#1072;\2019\&#1057;&#1040;&#1058;&#1048;&#1054;\&#1040;&#1085;&#1072;&#1083;&#1080;&#1079;\&#1047;&#1076;&#1088;&#1072;&#1074;&#1086;&#1086;&#1093;&#1088;&#1072;&#1085;&#1077;&#1085;&#1080;&#1077;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54;&#1073;&#1084;&#1077;&#1085;\&#1054;&#1090;&#1076;&#1077;&#1083;%20&#1089;&#1086;&#1094;&#1080;&#1072;&#1083;&#1100;&#1085;&#1086;-&#1090;&#1088;&#1091;&#1076;&#1086;&#1074;&#1099;&#1093;%20&#1080;&#1089;&#1089;&#1083;&#1077;&#1076;&#1086;&#1074;&#1072;&#1085;&#1080;&#1081;\&#1047;&#1072;&#1085;&#1077;&#1074;&#1089;&#1082;&#1072;&#1103;%20&#1042;&#1077;&#1088;&#1086;&#1085;&#1080;&#1082;&#1072;\2019\&#1057;&#1040;&#1058;&#1048;&#1054;\&#1040;&#1085;&#1072;&#1083;&#1080;&#1079;\&#1047;&#1076;&#1088;&#1072;&#1074;&#1086;&#1086;&#1093;&#1088;&#1072;&#1085;&#1077;&#1085;&#1080;&#1077;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54;&#1073;&#1084;&#1077;&#1085;\&#1054;&#1090;&#1076;&#1077;&#1083;%20&#1089;&#1086;&#1094;&#1080;&#1072;&#1083;&#1100;&#1085;&#1086;-&#1090;&#1088;&#1091;&#1076;&#1086;&#1074;&#1099;&#1093;%20&#1080;&#1089;&#1089;&#1083;&#1077;&#1076;&#1086;&#1074;&#1072;&#1085;&#1080;&#1081;\&#1047;&#1072;&#1085;&#1077;&#1074;&#1089;&#1082;&#1072;&#1103;%20&#1042;&#1077;&#1088;&#1086;&#1085;&#1080;&#1082;&#1072;\2019\&#1057;&#1040;&#1058;&#1048;&#1054;\&#1040;&#1085;&#1072;&#1083;&#1080;&#1079;\&#1047;&#1076;&#1088;&#1072;&#1074;&#1086;&#1086;&#1093;&#1088;&#1072;&#1085;&#1077;&#1085;&#1080;&#1077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54;&#1073;&#1084;&#1077;&#1085;\&#1054;&#1090;&#1076;&#1077;&#1083;%20&#1089;&#1086;&#1094;&#1080;&#1072;&#1083;&#1100;&#1085;&#1086;-&#1090;&#1088;&#1091;&#1076;&#1086;&#1074;&#1099;&#1093;%20&#1080;&#1089;&#1089;&#1083;&#1077;&#1076;&#1086;&#1074;&#1072;&#1085;&#1080;&#1081;\&#1047;&#1072;&#1085;&#1077;&#1074;&#1089;&#1082;&#1072;&#1103;%20&#1042;&#1077;&#1088;&#1086;&#1085;&#1080;&#1082;&#1072;\2019\&#1057;&#1040;&#1058;&#1048;&#1054;\&#1040;&#1085;&#1072;&#1083;&#1080;&#1079;\&#1047;&#1076;&#1088;&#1072;&#1074;&#1086;&#1086;&#1093;&#1088;&#1072;&#1085;&#1077;&#1085;&#1080;&#1077;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54;&#1073;&#1084;&#1077;&#1085;\&#1054;&#1090;&#1076;&#1077;&#1083;%20&#1089;&#1086;&#1094;&#1080;&#1072;&#1083;&#1100;&#1085;&#1086;-&#1090;&#1088;&#1091;&#1076;&#1086;&#1074;&#1099;&#1093;%20&#1080;&#1089;&#1089;&#1083;&#1077;&#1076;&#1086;&#1074;&#1072;&#1085;&#1080;&#1081;\&#1047;&#1072;&#1085;&#1077;&#1074;&#1089;&#1082;&#1072;&#1103;%20&#1042;&#1077;&#1088;&#1086;&#1085;&#1080;&#1082;&#1072;\2019\&#1057;&#1040;&#1058;&#1048;&#1054;\&#1040;&#1085;&#1072;&#1083;&#1080;&#1079;\&#1047;&#1076;&#1088;&#1072;&#1074;&#1086;&#1086;&#1093;&#1088;&#1072;&#1085;&#1077;&#1085;&#1080;&#1077;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2019\&#1057;&#1058;&#1040;&#1056;&#1045;&#1053;&#1048;&#1045;\&#1089;&#1072;&#1090;&#1080;&#1086;\&#1072;&#1085;&#1072;&#1083;&#1080;&#1079;%20&#1057;&#1072;&#1090;&#1080;&#1086;.xlsx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file:///G:\2019\&#1057;&#1058;&#1040;&#1056;&#1045;&#1053;&#1048;&#1045;\&#1089;&#1072;&#1090;&#1080;&#1086;\&#1072;&#1085;&#1072;&#1083;&#1080;&#1079;%20&#1057;&#1072;&#1090;&#1080;&#1086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7;&#1090;&#1072;&#1088;&#1077;&#1085;&#1080;&#1077;\&#1054;&#1087;&#1088;&#1086;&#1089;_&#1089;&#1090;&#1072;&#1088;&#1077;&#1085;&#1080;&#1077;\&#1040;&#1085;&#1072;&#1083;&#1080;&#1079;\&#1052;&#1080;&#1083;&#1100;&#1082;&#1086;&#1090;&#1072;_&#1075;&#1088;&#1072;&#1092;&#1080;&#1082;&#1080;.xlsx" TargetMode="Externa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9;&#1072;&#1090;&#1080;&#1086;\&#1072;&#1085;&#1072;&#1083;&#1080;&#1079;%20&#1057;&#1072;&#1090;&#1080;&#1086;.xlsx" TargetMode="Externa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9;&#1072;&#1090;&#1080;&#1086;\&#1072;&#1085;&#1072;&#1083;&#1080;&#1079;%20&#1057;&#1072;&#1090;&#1080;&#1086;.xlsx" TargetMode="Externa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9;&#1072;&#1090;&#1080;&#1086;\&#1072;&#1085;&#1072;&#1083;&#1080;&#1079;%20&#1057;&#1072;&#1090;&#1080;&#1086;.xlsx" TargetMode="External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9;&#1072;&#1090;&#1080;&#1086;\&#1072;&#1085;&#1072;&#1083;&#1080;&#1079;%20&#1057;&#1072;&#1090;&#1080;&#1086;.xlsx" TargetMode="External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9;&#1072;&#1090;&#1080;&#1086;\&#1072;&#1085;&#1072;&#1083;&#1080;&#1079;%20&#1057;&#1072;&#1090;&#1080;&#1086;.xlsx" TargetMode="External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9;&#1072;&#1090;&#1080;&#1086;\&#1072;&#1085;&#1072;&#1083;&#1080;&#1079;%20&#1057;&#1072;&#1090;&#1080;&#1086;.xlsx" TargetMode="External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6.xlsx"/><Relationship Id="rId1" Type="http://schemas.openxmlformats.org/officeDocument/2006/relationships/themeOverride" Target="../theme/themeOverride1.xml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7;&#1090;&#1072;&#1088;&#1077;&#1085;&#1080;&#1077;\&#1054;&#1087;&#1088;&#1086;&#1089;_&#1089;&#1090;&#1072;&#1088;&#1077;&#1085;&#1080;&#1077;\&#1040;&#1085;&#1072;&#1083;&#1080;&#1079;\&#1052;&#1080;&#1083;&#1100;&#1082;&#1086;&#1090;&#1072;_&#1075;&#1088;&#1072;&#1092;&#1080;&#1082;&#1080;.xlsx" TargetMode="External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9;&#1072;&#1090;&#1080;&#1086;\&#1072;&#1085;&#1072;&#1083;&#1080;&#1079;%20&#1057;&#1072;&#1090;&#1080;&#1086;.xlsx" TargetMode="External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7;&#1090;&#1072;&#1088;&#1077;&#1085;&#1080;&#1077;\&#1054;&#1087;&#1088;&#1086;&#1089;_&#1089;&#1090;&#1072;&#1088;&#1077;&#1085;&#1080;&#1077;\&#1040;&#1085;&#1072;&#1083;&#1080;&#1079;\&#1052;&#1080;&#1083;&#1100;&#1082;&#1086;&#1090;&#1072;_&#1075;&#1088;&#1072;&#1092;&#1080;&#1082;&#1080;.xlsx" TargetMode="External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2019\&#1057;&#1058;&#1040;&#1056;&#1045;&#1053;&#1048;&#1045;\&#1089;&#1072;&#1090;&#1080;&#1086;\&#1052;&#1080;&#1083;&#1100;&#1082;&#1086;&#1090;&#1072;_&#1075;&#1088;&#1072;&#1092;&#1080;&#1082;&#1080;.xlsx" TargetMode="External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2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3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none" spc="50" normalizeH="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Удовлетворенность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жизнью ниже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женщин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Удовлетворенность!$C$2:$D$2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Удовлетворенность!$C$3:$D$3</c:f>
              <c:numCache>
                <c:formatCode>0.00</c:formatCode>
                <c:ptCount val="2"/>
                <c:pt idx="0">
                  <c:v>6.4333333333333407</c:v>
                </c:pt>
                <c:pt idx="1">
                  <c:v>6.3780864197530862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34-42EC-ABB2-06D587BA2991}"/>
            </c:ext>
          </c:extLst>
        </c:ser>
        <c:dLbls>
          <c:showVal val="1"/>
        </c:dLbls>
        <c:gapWidth val="80"/>
        <c:overlap val="25"/>
        <c:axId val="51871744"/>
        <c:axId val="51873280"/>
      </c:barChart>
      <c:catAx>
        <c:axId val="518717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873280"/>
        <c:crosses val="autoZero"/>
        <c:auto val="1"/>
        <c:lblAlgn val="ctr"/>
        <c:lblOffset val="100"/>
      </c:catAx>
      <c:valAx>
        <c:axId val="51873280"/>
        <c:scaling>
          <c:orientation val="minMax"/>
        </c:scaling>
        <c:delete val="1"/>
        <c:axPos val="l"/>
        <c:numFmt formatCode="0.00" sourceLinked="1"/>
        <c:majorTickMark val="none"/>
        <c:tickLblPos val="nextTo"/>
        <c:crossAx val="5187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'Социальные риски и трансферты'!$A$25</c:f>
              <c:strCache>
                <c:ptCount val="1"/>
                <c:pt idx="0">
                  <c:v>уход за пожилыми людьми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'Социальные риски и трансферты'!$D$23:$I$24</c:f>
              <c:multiLvlStrCache>
                <c:ptCount val="6"/>
                <c:lvl>
                  <c:pt idx="0">
                    <c:v>женщины</c:v>
                  </c:pt>
                  <c:pt idx="1">
                    <c:v>мужчины</c:v>
                  </c:pt>
                  <c:pt idx="2">
                    <c:v>женщины</c:v>
                  </c:pt>
                  <c:pt idx="3">
                    <c:v>мужчины</c:v>
                  </c:pt>
                  <c:pt idx="4">
                    <c:v>женщины</c:v>
                  </c:pt>
                  <c:pt idx="5">
                    <c:v>мужчины</c:v>
                  </c:pt>
                </c:lvl>
                <c:lvl>
                  <c:pt idx="0">
                    <c:v>55 - 64</c:v>
                  </c:pt>
                  <c:pt idx="2">
                    <c:v>65-74</c:v>
                  </c:pt>
                  <c:pt idx="4">
                    <c:v>75+</c:v>
                  </c:pt>
                </c:lvl>
              </c:multiLvlStrCache>
            </c:multiLvlStrRef>
          </c:cat>
          <c:val>
            <c:numRef>
              <c:f>'Социальные риски и трансферты'!$D$25:$I$25</c:f>
              <c:numCache>
                <c:formatCode>0.0%</c:formatCode>
                <c:ptCount val="6"/>
                <c:pt idx="0">
                  <c:v>0.15915915915915921</c:v>
                </c:pt>
                <c:pt idx="1">
                  <c:v>8.3032490974729312E-2</c:v>
                </c:pt>
                <c:pt idx="2">
                  <c:v>0.10820895522388065</c:v>
                </c:pt>
                <c:pt idx="3">
                  <c:v>5.9171597633136126E-2</c:v>
                </c:pt>
                <c:pt idx="4">
                  <c:v>4.7244094488188976E-2</c:v>
                </c:pt>
                <c:pt idx="5">
                  <c:v>0.13953488372093034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E6-4766-8DF7-589698C2A429}"/>
            </c:ext>
          </c:extLst>
        </c:ser>
        <c:ser>
          <c:idx val="1"/>
          <c:order val="1"/>
          <c:tx>
            <c:strRef>
              <c:f>'Социальные риски и трансферты'!$A$26</c:f>
              <c:strCache>
                <c:ptCount val="1"/>
                <c:pt idx="0">
                  <c:v>уход за инвалидами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dLbls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8E6-4766-8DF7-589698C2A429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8E6-4766-8DF7-589698C2A42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'Социальные риски и трансферты'!$D$23:$I$24</c:f>
              <c:multiLvlStrCache>
                <c:ptCount val="6"/>
                <c:lvl>
                  <c:pt idx="0">
                    <c:v>женщины</c:v>
                  </c:pt>
                  <c:pt idx="1">
                    <c:v>мужчины</c:v>
                  </c:pt>
                  <c:pt idx="2">
                    <c:v>женщины</c:v>
                  </c:pt>
                  <c:pt idx="3">
                    <c:v>мужчины</c:v>
                  </c:pt>
                  <c:pt idx="4">
                    <c:v>женщины</c:v>
                  </c:pt>
                  <c:pt idx="5">
                    <c:v>мужчины</c:v>
                  </c:pt>
                </c:lvl>
                <c:lvl>
                  <c:pt idx="0">
                    <c:v>55 - 64</c:v>
                  </c:pt>
                  <c:pt idx="2">
                    <c:v>65-74</c:v>
                  </c:pt>
                  <c:pt idx="4">
                    <c:v>75+</c:v>
                  </c:pt>
                </c:lvl>
              </c:multiLvlStrCache>
            </c:multiLvlStrRef>
          </c:cat>
          <c:val>
            <c:numRef>
              <c:f>'Социальные риски и трансферты'!$D$26:$I$26</c:f>
              <c:numCache>
                <c:formatCode>0.0%</c:formatCode>
                <c:ptCount val="6"/>
                <c:pt idx="0">
                  <c:v>2.4024024024024031E-2</c:v>
                </c:pt>
                <c:pt idx="1">
                  <c:v>1.4440433212996399E-2</c:v>
                </c:pt>
                <c:pt idx="2">
                  <c:v>1.4925373134328361E-2</c:v>
                </c:pt>
                <c:pt idx="3">
                  <c:v>2.3668639053254437E-2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8E6-4766-8DF7-589698C2A429}"/>
            </c:ext>
          </c:extLst>
        </c:ser>
        <c:ser>
          <c:idx val="2"/>
          <c:order val="2"/>
          <c:tx>
            <c:strRef>
              <c:f>'Социальные риски и трансферты'!$A$27</c:f>
              <c:strCache>
                <c:ptCount val="1"/>
                <c:pt idx="0">
                  <c:v>уход, присмотр за несовершеннолетними детьми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'Социальные риски и трансферты'!$D$23:$I$24</c:f>
              <c:multiLvlStrCache>
                <c:ptCount val="6"/>
                <c:lvl>
                  <c:pt idx="0">
                    <c:v>женщины</c:v>
                  </c:pt>
                  <c:pt idx="1">
                    <c:v>мужчины</c:v>
                  </c:pt>
                  <c:pt idx="2">
                    <c:v>женщины</c:v>
                  </c:pt>
                  <c:pt idx="3">
                    <c:v>мужчины</c:v>
                  </c:pt>
                  <c:pt idx="4">
                    <c:v>женщины</c:v>
                  </c:pt>
                  <c:pt idx="5">
                    <c:v>мужчины</c:v>
                  </c:pt>
                </c:lvl>
                <c:lvl>
                  <c:pt idx="0">
                    <c:v>55 - 64</c:v>
                  </c:pt>
                  <c:pt idx="2">
                    <c:v>65-74</c:v>
                  </c:pt>
                  <c:pt idx="4">
                    <c:v>75+</c:v>
                  </c:pt>
                </c:lvl>
              </c:multiLvlStrCache>
            </c:multiLvlStrRef>
          </c:cat>
          <c:val>
            <c:numRef>
              <c:f>'Социальные риски и трансферты'!$D$27:$I$27</c:f>
              <c:numCache>
                <c:formatCode>0.0%</c:formatCode>
                <c:ptCount val="6"/>
                <c:pt idx="0">
                  <c:v>0.27627627627627632</c:v>
                </c:pt>
                <c:pt idx="1">
                  <c:v>0.20216606498194942</c:v>
                </c:pt>
                <c:pt idx="2">
                  <c:v>0.20149253731343295</c:v>
                </c:pt>
                <c:pt idx="3">
                  <c:v>0.13017751479289938</c:v>
                </c:pt>
                <c:pt idx="4">
                  <c:v>4.7244094488188976E-2</c:v>
                </c:pt>
                <c:pt idx="5">
                  <c:v>4.6511627906976813E-2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8E6-4766-8DF7-589698C2A429}"/>
            </c:ext>
          </c:extLst>
        </c:ser>
        <c:ser>
          <c:idx val="3"/>
          <c:order val="3"/>
          <c:tx>
            <c:strRef>
              <c:f>'Социальные риски и трансферты'!$A$28</c:f>
              <c:strCache>
                <c:ptCount val="1"/>
                <c:pt idx="0">
                  <c:v>помощь родственникам, проживающим отдельно, в выполнении домашних дел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'Социальные риски и трансферты'!$D$23:$I$24</c:f>
              <c:multiLvlStrCache>
                <c:ptCount val="6"/>
                <c:lvl>
                  <c:pt idx="0">
                    <c:v>женщины</c:v>
                  </c:pt>
                  <c:pt idx="1">
                    <c:v>мужчины</c:v>
                  </c:pt>
                  <c:pt idx="2">
                    <c:v>женщины</c:v>
                  </c:pt>
                  <c:pt idx="3">
                    <c:v>мужчины</c:v>
                  </c:pt>
                  <c:pt idx="4">
                    <c:v>женщины</c:v>
                  </c:pt>
                  <c:pt idx="5">
                    <c:v>мужчины</c:v>
                  </c:pt>
                </c:lvl>
                <c:lvl>
                  <c:pt idx="0">
                    <c:v>55 - 64</c:v>
                  </c:pt>
                  <c:pt idx="2">
                    <c:v>65-74</c:v>
                  </c:pt>
                  <c:pt idx="4">
                    <c:v>75+</c:v>
                  </c:pt>
                </c:lvl>
              </c:multiLvlStrCache>
            </c:multiLvlStrRef>
          </c:cat>
          <c:val>
            <c:numRef>
              <c:f>'Социальные риски и трансферты'!$D$28:$I$28</c:f>
              <c:numCache>
                <c:formatCode>0.0%</c:formatCode>
                <c:ptCount val="6"/>
                <c:pt idx="0">
                  <c:v>0.25525525525525528</c:v>
                </c:pt>
                <c:pt idx="1">
                  <c:v>0.13718411552346571</c:v>
                </c:pt>
                <c:pt idx="2">
                  <c:v>0.17910447761194029</c:v>
                </c:pt>
                <c:pt idx="3">
                  <c:v>8.8757396449704234E-2</c:v>
                </c:pt>
                <c:pt idx="4">
                  <c:v>9.4488188976377951E-2</c:v>
                </c:pt>
                <c:pt idx="5">
                  <c:v>6.9767441860465171E-2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8E6-4766-8DF7-589698C2A429}"/>
            </c:ext>
          </c:extLst>
        </c:ser>
        <c:dLbls>
          <c:showVal val="1"/>
        </c:dLbls>
        <c:gapWidth val="100"/>
        <c:axId val="245691136"/>
        <c:axId val="245692672"/>
      </c:barChart>
      <c:catAx>
        <c:axId val="24569113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5692672"/>
        <c:crosses val="autoZero"/>
        <c:auto val="1"/>
        <c:lblAlgn val="ctr"/>
        <c:lblOffset val="100"/>
      </c:catAx>
      <c:valAx>
        <c:axId val="24569267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569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Отдельно проживающие родственники, с которыми общаются чаще всего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7D-4DE1-8ED9-303F54EC569A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47D-4DE1-8ED9-303F54EC569A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47D-4DE1-8ED9-303F54EC569A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47D-4DE1-8ED9-303F54EC569A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47D-4DE1-8ED9-303F54EC569A}"/>
              </c:ext>
            </c:extLst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47D-4DE1-8ED9-303F54EC569A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47D-4DE1-8ED9-303F54EC569A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47D-4DE1-8ED9-303F54EC569A}"/>
              </c:ext>
            </c:extLst>
          </c:dPt>
          <c:dLbls>
            <c:dLbl>
              <c:idx val="0"/>
              <c:layout>
                <c:manualLayout>
                  <c:x val="5.0213913769828832E-2"/>
                  <c:y val="-9.2592592592592744E-3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7.9285127004992892E-3"/>
                  <c:y val="-3.1481481481481485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Общение!$A$3:$A$10</c:f>
              <c:strCache>
                <c:ptCount val="8"/>
                <c:pt idx="0">
                  <c:v>супруг (-а)</c:v>
                </c:pt>
                <c:pt idx="1">
                  <c:v>дети </c:v>
                </c:pt>
                <c:pt idx="2">
                  <c:v>родители</c:v>
                </c:pt>
                <c:pt idx="3">
                  <c:v>братья/сёстры</c:v>
                </c:pt>
                <c:pt idx="4">
                  <c:v>внуки</c:v>
                </c:pt>
                <c:pt idx="5">
                  <c:v>другие родственники (племянники, тети, дяди т.п.)</c:v>
                </c:pt>
                <c:pt idx="6">
                  <c:v>другие близкие родственники</c:v>
                </c:pt>
                <c:pt idx="7">
                  <c:v>ни с кем</c:v>
                </c:pt>
              </c:strCache>
            </c:strRef>
          </c:cat>
          <c:val>
            <c:numRef>
              <c:f>Общение!$B$3:$B$10</c:f>
              <c:numCache>
                <c:formatCode>0.0%</c:formatCode>
                <c:ptCount val="8"/>
                <c:pt idx="0">
                  <c:v>3.0000000000000018E-3</c:v>
                </c:pt>
                <c:pt idx="1">
                  <c:v>0.77700000000000058</c:v>
                </c:pt>
                <c:pt idx="2">
                  <c:v>4.3000000000000003E-2</c:v>
                </c:pt>
                <c:pt idx="3">
                  <c:v>8.4000000000000047E-2</c:v>
                </c:pt>
                <c:pt idx="4">
                  <c:v>4.5000000000000012E-2</c:v>
                </c:pt>
                <c:pt idx="5">
                  <c:v>2.1999999999999999E-2</c:v>
                </c:pt>
                <c:pt idx="6">
                  <c:v>0</c:v>
                </c:pt>
                <c:pt idx="7">
                  <c:v>2.5000000000000001E-2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D8-4F35-8A0C-737C064530C5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tx1"/>
                </a:solidFill>
              </a:rPr>
              <a:t>Частота общения с детьми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stacked"/>
        <c:ser>
          <c:idx val="0"/>
          <c:order val="0"/>
          <c:tx>
            <c:strRef>
              <c:f>Общение!$A$18</c:f>
              <c:strCache>
                <c:ptCount val="1"/>
                <c:pt idx="0">
                  <c:v>ежедневно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Общение!$B$17:$C$17</c:f>
              <c:strCache>
                <c:ptCount val="2"/>
                <c:pt idx="0">
                  <c:v>лично/при встрече</c:v>
                </c:pt>
                <c:pt idx="1">
                  <c:v>по телефону/интернету</c:v>
                </c:pt>
              </c:strCache>
            </c:strRef>
          </c:cat>
          <c:val>
            <c:numRef>
              <c:f>Общение!$B$18:$C$18</c:f>
              <c:numCache>
                <c:formatCode>0.0%</c:formatCode>
                <c:ptCount val="2"/>
                <c:pt idx="0">
                  <c:v>0.17</c:v>
                </c:pt>
                <c:pt idx="1">
                  <c:v>0.49700000000000022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5A-456E-9CBF-61D385E48067}"/>
            </c:ext>
          </c:extLst>
        </c:ser>
        <c:ser>
          <c:idx val="1"/>
          <c:order val="1"/>
          <c:tx>
            <c:strRef>
              <c:f>Общение!$A$19</c:f>
              <c:strCache>
                <c:ptCount val="1"/>
                <c:pt idx="0">
                  <c:v>несколько раз в неделю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Общение!$B$17:$C$17</c:f>
              <c:strCache>
                <c:ptCount val="2"/>
                <c:pt idx="0">
                  <c:v>лично/при встрече</c:v>
                </c:pt>
                <c:pt idx="1">
                  <c:v>по телефону/интернету</c:v>
                </c:pt>
              </c:strCache>
            </c:strRef>
          </c:cat>
          <c:val>
            <c:numRef>
              <c:f>Общение!$B$19:$C$19</c:f>
              <c:numCache>
                <c:formatCode>0.0%</c:formatCode>
                <c:ptCount val="2"/>
                <c:pt idx="0">
                  <c:v>0.36000000000000021</c:v>
                </c:pt>
                <c:pt idx="1">
                  <c:v>0.39500000000000035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C5A-456E-9CBF-61D385E48067}"/>
            </c:ext>
          </c:extLst>
        </c:ser>
        <c:ser>
          <c:idx val="2"/>
          <c:order val="2"/>
          <c:tx>
            <c:strRef>
              <c:f>Общение!$A$20</c:f>
              <c:strCache>
                <c:ptCount val="1"/>
                <c:pt idx="0">
                  <c:v>несколько раз в месяц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Общение!$B$17:$C$17</c:f>
              <c:strCache>
                <c:ptCount val="2"/>
                <c:pt idx="0">
                  <c:v>лично/при встрече</c:v>
                </c:pt>
                <c:pt idx="1">
                  <c:v>по телефону/интернету</c:v>
                </c:pt>
              </c:strCache>
            </c:strRef>
          </c:cat>
          <c:val>
            <c:numRef>
              <c:f>Общение!$B$20:$C$20</c:f>
              <c:numCache>
                <c:formatCode>0.0%</c:formatCode>
                <c:ptCount val="2"/>
                <c:pt idx="0">
                  <c:v>0.3550000000000002</c:v>
                </c:pt>
                <c:pt idx="1">
                  <c:v>7.5000000000000011E-2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C5A-456E-9CBF-61D385E48067}"/>
            </c:ext>
          </c:extLst>
        </c:ser>
        <c:ser>
          <c:idx val="3"/>
          <c:order val="3"/>
          <c:tx>
            <c:strRef>
              <c:f>Общение!$A$21</c:f>
              <c:strCache>
                <c:ptCount val="1"/>
                <c:pt idx="0">
                  <c:v>несколько раз в год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Общение!$B$17:$C$17</c:f>
              <c:strCache>
                <c:ptCount val="2"/>
                <c:pt idx="0">
                  <c:v>лично/при встрече</c:v>
                </c:pt>
                <c:pt idx="1">
                  <c:v>по телефону/интернету</c:v>
                </c:pt>
              </c:strCache>
            </c:strRef>
          </c:cat>
          <c:val>
            <c:numRef>
              <c:f>Общение!$B$21:$C$21</c:f>
              <c:numCache>
                <c:formatCode>0.0%</c:formatCode>
                <c:ptCount val="2"/>
                <c:pt idx="0">
                  <c:v>0.10400000000000002</c:v>
                </c:pt>
                <c:pt idx="1">
                  <c:v>1.4E-2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C5A-456E-9CBF-61D385E48067}"/>
            </c:ext>
          </c:extLst>
        </c:ser>
        <c:ser>
          <c:idx val="4"/>
          <c:order val="4"/>
          <c:tx>
            <c:strRef>
              <c:f>Общение!$A$22</c:f>
              <c:strCache>
                <c:ptCount val="1"/>
                <c:pt idx="0">
                  <c:v>реже, чем раз в год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cat>
            <c:strRef>
              <c:f>Общение!$B$17:$C$17</c:f>
              <c:strCache>
                <c:ptCount val="2"/>
                <c:pt idx="0">
                  <c:v>лично/при встрече</c:v>
                </c:pt>
                <c:pt idx="1">
                  <c:v>по телефону/интернету</c:v>
                </c:pt>
              </c:strCache>
            </c:strRef>
          </c:cat>
          <c:val>
            <c:numRef>
              <c:f>Общение!$B$22:$C$22</c:f>
              <c:numCache>
                <c:formatCode>0.0%</c:formatCode>
                <c:ptCount val="2"/>
                <c:pt idx="0">
                  <c:v>1.0999999999999998E-2</c:v>
                </c:pt>
                <c:pt idx="1">
                  <c:v>1.9000000000000013E-2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C5A-456E-9CBF-61D385E48067}"/>
            </c:ext>
          </c:extLst>
        </c:ser>
        <c:gapWidth val="50"/>
        <c:overlap val="100"/>
        <c:axId val="246190848"/>
        <c:axId val="246192384"/>
      </c:barChart>
      <c:catAx>
        <c:axId val="2461908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6192384"/>
        <c:crosses val="autoZero"/>
        <c:auto val="1"/>
        <c:lblAlgn val="ctr"/>
        <c:lblOffset val="100"/>
      </c:catAx>
      <c:valAx>
        <c:axId val="246192384"/>
        <c:scaling>
          <c:orientation val="minMax"/>
        </c:scaling>
        <c:delete val="1"/>
        <c:axPos val="l"/>
        <c:numFmt formatCode="0.0%" sourceLinked="1"/>
        <c:majorTickMark val="none"/>
        <c:tickLblPos val="nextTo"/>
        <c:crossAx val="24619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4177346980431414E-2"/>
          <c:y val="0"/>
          <c:w val="0.8525213414232663"/>
          <c:h val="0.67041877253161264"/>
        </c:manualLayout>
      </c:layout>
      <c:barChart>
        <c:barDir val="col"/>
        <c:grouping val="clustered"/>
        <c:ser>
          <c:idx val="0"/>
          <c:order val="0"/>
          <c:tx>
            <c:strRef>
              <c:f>Общение!$B$62</c:f>
              <c:strCache>
                <c:ptCount val="1"/>
                <c:pt idx="0">
                  <c:v>55-64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-2.6131515183439179E-3"/>
                  <c:y val="2.52365980747853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9197272775158692E-2"/>
                  <c:y val="-5.047319614957079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Общение!$A$63:$A$67</c:f>
              <c:strCache>
                <c:ptCount val="5"/>
                <c:pt idx="0">
                  <c:v>коллеги (вне работы)</c:v>
                </c:pt>
                <c:pt idx="1">
                  <c:v>соседи</c:v>
                </c:pt>
                <c:pt idx="2">
                  <c:v>др. родственники</c:v>
                </c:pt>
                <c:pt idx="3">
                  <c:v>друзья, знакомые</c:v>
                </c:pt>
                <c:pt idx="4">
                  <c:v>ни с кем</c:v>
                </c:pt>
              </c:strCache>
            </c:strRef>
          </c:cat>
          <c:val>
            <c:numRef>
              <c:f>Общение!$B$63:$B$67</c:f>
              <c:numCache>
                <c:formatCode>0.0%</c:formatCode>
                <c:ptCount val="5"/>
                <c:pt idx="0">
                  <c:v>0.42500000000000027</c:v>
                </c:pt>
                <c:pt idx="1">
                  <c:v>0.84600000000000042</c:v>
                </c:pt>
                <c:pt idx="2">
                  <c:v>0.5620000000000005</c:v>
                </c:pt>
                <c:pt idx="3">
                  <c:v>0.83300000000000041</c:v>
                </c:pt>
                <c:pt idx="4">
                  <c:v>1.2999999999999998E-2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55-42EC-8A05-3356C7D73136}"/>
            </c:ext>
          </c:extLst>
        </c:ser>
        <c:ser>
          <c:idx val="1"/>
          <c:order val="1"/>
          <c:tx>
            <c:strRef>
              <c:f>Общение!$C$62</c:f>
              <c:strCache>
                <c:ptCount val="1"/>
                <c:pt idx="0">
                  <c:v>65-74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Общение!$A$63:$A$67</c:f>
              <c:strCache>
                <c:ptCount val="5"/>
                <c:pt idx="0">
                  <c:v>коллеги (вне работы)</c:v>
                </c:pt>
                <c:pt idx="1">
                  <c:v>соседи</c:v>
                </c:pt>
                <c:pt idx="2">
                  <c:v>др. родственники</c:v>
                </c:pt>
                <c:pt idx="3">
                  <c:v>друзья, знакомые</c:v>
                </c:pt>
                <c:pt idx="4">
                  <c:v>ни с кем</c:v>
                </c:pt>
              </c:strCache>
            </c:strRef>
          </c:cat>
          <c:val>
            <c:numRef>
              <c:f>Общение!$C$63:$C$67</c:f>
              <c:numCache>
                <c:formatCode>0.0%</c:formatCode>
                <c:ptCount val="5"/>
                <c:pt idx="0">
                  <c:v>0.2910000000000002</c:v>
                </c:pt>
                <c:pt idx="1">
                  <c:v>0.87900000000000045</c:v>
                </c:pt>
                <c:pt idx="2">
                  <c:v>0.46900000000000008</c:v>
                </c:pt>
                <c:pt idx="3">
                  <c:v>0.72300000000000042</c:v>
                </c:pt>
                <c:pt idx="4">
                  <c:v>1.7999999999999999E-2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55-42EC-8A05-3356C7D73136}"/>
            </c:ext>
          </c:extLst>
        </c:ser>
        <c:ser>
          <c:idx val="2"/>
          <c:order val="2"/>
          <c:tx>
            <c:strRef>
              <c:f>Общение!$D$62</c:f>
              <c:strCache>
                <c:ptCount val="1"/>
                <c:pt idx="0">
                  <c:v>75+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dLbls>
            <c:dLbl>
              <c:idx val="2"/>
              <c:layout>
                <c:manualLayout>
                  <c:x val="5.2263030366877317E-3"/>
                  <c:y val="4.542587653461368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8744666701783033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Общение!$A$63:$A$67</c:f>
              <c:strCache>
                <c:ptCount val="5"/>
                <c:pt idx="0">
                  <c:v>коллеги (вне работы)</c:v>
                </c:pt>
                <c:pt idx="1">
                  <c:v>соседи</c:v>
                </c:pt>
                <c:pt idx="2">
                  <c:v>др. родственники</c:v>
                </c:pt>
                <c:pt idx="3">
                  <c:v>друзья, знакомые</c:v>
                </c:pt>
                <c:pt idx="4">
                  <c:v>ни с кем</c:v>
                </c:pt>
              </c:strCache>
            </c:strRef>
          </c:cat>
          <c:val>
            <c:numRef>
              <c:f>Общение!$D$63:$D$67</c:f>
              <c:numCache>
                <c:formatCode>0.0%</c:formatCode>
                <c:ptCount val="5"/>
                <c:pt idx="0">
                  <c:v>0.112</c:v>
                </c:pt>
                <c:pt idx="1">
                  <c:v>0.94099999999999995</c:v>
                </c:pt>
                <c:pt idx="2">
                  <c:v>0.45300000000000001</c:v>
                </c:pt>
                <c:pt idx="3">
                  <c:v>0.53500000000000003</c:v>
                </c:pt>
                <c:pt idx="4">
                  <c:v>2.4E-2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A55-42EC-8A05-3356C7D73136}"/>
            </c:ext>
          </c:extLst>
        </c:ser>
        <c:gapWidth val="80"/>
        <c:overlap val="25"/>
        <c:axId val="246650368"/>
        <c:axId val="246651904"/>
      </c:barChart>
      <c:catAx>
        <c:axId val="2466503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6651904"/>
        <c:crosses val="autoZero"/>
        <c:auto val="1"/>
        <c:lblAlgn val="ctr"/>
        <c:lblOffset val="100"/>
      </c:catAx>
      <c:valAx>
        <c:axId val="246651904"/>
        <c:scaling>
          <c:orientation val="minMax"/>
        </c:scaling>
        <c:delete val="1"/>
        <c:axPos val="l"/>
        <c:numFmt formatCode="0.0%" sourceLinked="1"/>
        <c:majorTickMark val="none"/>
        <c:tickLblPos val="nextTo"/>
        <c:crossAx val="24665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Общение!$A$48:$A$53</c:f>
              <c:strCache>
                <c:ptCount val="6"/>
                <c:pt idx="0">
                  <c:v>другое</c:v>
                </c:pt>
                <c:pt idx="1">
                  <c:v>ни с кем</c:v>
                </c:pt>
                <c:pt idx="2">
                  <c:v>коллеги (вне работы)</c:v>
                </c:pt>
                <c:pt idx="3">
                  <c:v>другиеродственники</c:v>
                </c:pt>
                <c:pt idx="4">
                  <c:v>друзья, знакомые</c:v>
                </c:pt>
                <c:pt idx="5">
                  <c:v>соседи</c:v>
                </c:pt>
              </c:strCache>
            </c:strRef>
          </c:cat>
          <c:val>
            <c:numRef>
              <c:f>Общение!$B$48:$B$53</c:f>
              <c:numCache>
                <c:formatCode>0.0%</c:formatCode>
                <c:ptCount val="6"/>
                <c:pt idx="0">
                  <c:v>3.0000000000000018E-3</c:v>
                </c:pt>
                <c:pt idx="1">
                  <c:v>1.6000000000000014E-2</c:v>
                </c:pt>
                <c:pt idx="2">
                  <c:v>0.33300000000000035</c:v>
                </c:pt>
                <c:pt idx="3">
                  <c:v>0.51400000000000001</c:v>
                </c:pt>
                <c:pt idx="4">
                  <c:v>0.75200000000000045</c:v>
                </c:pt>
                <c:pt idx="5">
                  <c:v>0.87100000000000044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C1-431A-A271-2B3458CA462E}"/>
            </c:ext>
          </c:extLst>
        </c:ser>
        <c:gapWidth val="182"/>
        <c:axId val="246676096"/>
        <c:axId val="253956480"/>
      </c:barChart>
      <c:catAx>
        <c:axId val="24667609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53956480"/>
        <c:crosses val="autoZero"/>
        <c:auto val="1"/>
        <c:lblAlgn val="ctr"/>
        <c:lblOffset val="100"/>
      </c:catAx>
      <c:valAx>
        <c:axId val="253956480"/>
        <c:scaling>
          <c:orientation val="minMax"/>
        </c:scaling>
        <c:delete val="1"/>
        <c:axPos val="b"/>
        <c:numFmt formatCode="0.0%" sourceLinked="1"/>
        <c:majorTickMark val="none"/>
        <c:tickLblPos val="nextTo"/>
        <c:crossAx val="246676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ru-RU">
                <a:solidFill>
                  <a:schemeClr val="tx1"/>
                </a:solidFill>
              </a:rPr>
              <a:t>Наличие удобств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сопряженность!$H$18</c:f>
              <c:strCache>
                <c:ptCount val="1"/>
                <c:pt idx="0">
                  <c:v>городские жители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сопряженность!$G$19:$G$21</c:f>
              <c:strCache>
                <c:ptCount val="3"/>
                <c:pt idx="0">
                  <c:v>жилье со всеми удобствами в нормальном состоянии</c:v>
                </c:pt>
                <c:pt idx="1">
                  <c:v>жилье в нормальном состоянии, но без удобств</c:v>
                </c:pt>
                <c:pt idx="2">
                  <c:v>ветхое жилье, жилье в аварийном состоянии</c:v>
                </c:pt>
              </c:strCache>
            </c:strRef>
          </c:cat>
          <c:val>
            <c:numRef>
              <c:f>сопряженность!$H$19:$H$21</c:f>
              <c:numCache>
                <c:formatCode>General</c:formatCode>
                <c:ptCount val="3"/>
                <c:pt idx="0">
                  <c:v>92.3</c:v>
                </c:pt>
                <c:pt idx="1">
                  <c:v>7</c:v>
                </c:pt>
                <c:pt idx="2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13-4356-95CE-3D35652DD8BE}"/>
            </c:ext>
          </c:extLst>
        </c:ser>
        <c:ser>
          <c:idx val="1"/>
          <c:order val="1"/>
          <c:tx>
            <c:strRef>
              <c:f>сопряженность!$I$18</c:f>
              <c:strCache>
                <c:ptCount val="1"/>
                <c:pt idx="0">
                  <c:v>сельские жители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сопряженность!$G$19:$G$21</c:f>
              <c:strCache>
                <c:ptCount val="3"/>
                <c:pt idx="0">
                  <c:v>жилье со всеми удобствами в нормальном состоянии</c:v>
                </c:pt>
                <c:pt idx="1">
                  <c:v>жилье в нормальном состоянии, но без удобств</c:v>
                </c:pt>
                <c:pt idx="2">
                  <c:v>ветхое жилье, жилье в аварийном состоянии</c:v>
                </c:pt>
              </c:strCache>
            </c:strRef>
          </c:cat>
          <c:val>
            <c:numRef>
              <c:f>сопряженность!$I$19:$I$21</c:f>
              <c:numCache>
                <c:formatCode>General</c:formatCode>
                <c:ptCount val="3"/>
                <c:pt idx="0">
                  <c:v>57.7</c:v>
                </c:pt>
                <c:pt idx="1">
                  <c:v>40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913-4356-95CE-3D35652DD8BE}"/>
            </c:ext>
          </c:extLst>
        </c:ser>
        <c:dLbls>
          <c:showVal val="1"/>
        </c:dLbls>
        <c:gapWidth val="80"/>
        <c:overlap val="25"/>
        <c:axId val="253995264"/>
        <c:axId val="254001152"/>
      </c:barChart>
      <c:catAx>
        <c:axId val="2539952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4001152"/>
        <c:crosses val="autoZero"/>
        <c:auto val="1"/>
        <c:lblAlgn val="ctr"/>
        <c:lblOffset val="100"/>
      </c:catAx>
      <c:valAx>
        <c:axId val="254001152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25399526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28" b="0" i="0" u="none" strike="noStrike" kern="1200" cap="none" spc="50" normalizeH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pPr>
            <a:r>
              <a:rPr lang="ru-RU" sz="1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Доля пожилых людей в зависимости от </a:t>
            </a:r>
            <a:r>
              <a:rPr lang="ru-RU" sz="1800" b="1" u="sng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типа необходимой адаптации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окружающей среды, %</a:t>
            </a:r>
            <a:endParaRPr lang="ru-RU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Лист1!$B$24:$B$29</c:f>
              <c:strCache>
                <c:ptCount val="6"/>
                <c:pt idx="0">
                  <c:v>центральное отопление</c:v>
                </c:pt>
                <c:pt idx="1">
                  <c:v>центральная канализация</c:v>
                </c:pt>
                <c:pt idx="2">
                  <c:v>горячее водоснабжение</c:v>
                </c:pt>
                <c:pt idx="3">
                  <c:v>центральное газоснабжение</c:v>
                </c:pt>
                <c:pt idx="4">
                  <c:v>центральное водоснабжение</c:v>
                </c:pt>
                <c:pt idx="5">
                  <c:v>другое</c:v>
                </c:pt>
              </c:strCache>
            </c:strRef>
          </c:cat>
          <c:val>
            <c:numRef>
              <c:f>Лист1!$D$24:$D$29</c:f>
              <c:numCache>
                <c:formatCode>General</c:formatCode>
                <c:ptCount val="6"/>
                <c:pt idx="0">
                  <c:v>87.2</c:v>
                </c:pt>
                <c:pt idx="1">
                  <c:v>87.2</c:v>
                </c:pt>
                <c:pt idx="2">
                  <c:v>85.5</c:v>
                </c:pt>
                <c:pt idx="3">
                  <c:v>65</c:v>
                </c:pt>
                <c:pt idx="4">
                  <c:v>53.6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41-487B-87A9-4D3F327CC334}"/>
            </c:ext>
          </c:extLst>
        </c:ser>
        <c:dLbls>
          <c:showVal val="1"/>
        </c:dLbls>
        <c:gapWidth val="80"/>
        <c:axId val="246096640"/>
        <c:axId val="246098176"/>
      </c:barChart>
      <c:catAx>
        <c:axId val="24609664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cap="none" spc="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6098176"/>
        <c:crosses val="autoZero"/>
        <c:auto val="1"/>
        <c:lblAlgn val="ctr"/>
        <c:lblOffset val="100"/>
      </c:catAx>
      <c:valAx>
        <c:axId val="246098176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24609664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tx1"/>
                </a:solidFill>
              </a:rPr>
              <a:t>Доля пожилых людей в зависимости от степени адаптации жилья, %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8A4-49EE-A364-FB24A3791385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8A4-49EE-A364-FB24A3791385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8A4-49EE-A364-FB24A37913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Лист1!$B$73:$B$75</c:f>
              <c:strCache>
                <c:ptCount val="3"/>
                <c:pt idx="0">
                  <c:v>адаптировано полностью</c:v>
                </c:pt>
                <c:pt idx="1">
                  <c:v>адаптировано частично</c:v>
                </c:pt>
                <c:pt idx="2">
                  <c:v>не адаптировано</c:v>
                </c:pt>
              </c:strCache>
            </c:strRef>
          </c:cat>
          <c:val>
            <c:numRef>
              <c:f>Лист1!$D$73:$D$75</c:f>
              <c:numCache>
                <c:formatCode>General</c:formatCode>
                <c:ptCount val="3"/>
                <c:pt idx="0">
                  <c:v>22.7</c:v>
                </c:pt>
                <c:pt idx="1">
                  <c:v>54.6</c:v>
                </c:pt>
                <c:pt idx="2">
                  <c:v>22.7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8A4-49EE-A364-FB24A3791385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>
                <a:solidFill>
                  <a:schemeClr val="tx1"/>
                </a:solidFill>
                <a:effectLst/>
              </a:rPr>
              <a:t>Доля пожилых людей в зависимости от </a:t>
            </a:r>
            <a:r>
              <a:rPr lang="ru-RU" sz="1800" b="1" u="sng" dirty="0" smtClean="0">
                <a:solidFill>
                  <a:schemeClr val="tx1"/>
                </a:solidFill>
                <a:effectLst/>
              </a:rPr>
              <a:t>типа необходимой адаптации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 окружающей среды, %</a:t>
            </a:r>
            <a:endParaRPr lang="ru-RU" dirty="0">
              <a:solidFill>
                <a:schemeClr val="tx1"/>
              </a:solidFill>
              <a:effectLst/>
            </a:endParaRP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49898291194613353"/>
          <c:y val="0.21684552522417347"/>
          <c:w val="0.4588229952268631"/>
          <c:h val="0.75539422240989706"/>
        </c:manualLayout>
      </c:layout>
      <c:barChart>
        <c:barDir val="bar"/>
        <c:grouping val="clustered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Лист1!$B$54:$B$63</c:f>
              <c:strCache>
                <c:ptCount val="10"/>
                <c:pt idx="0">
                  <c:v>другое</c:v>
                </c:pt>
                <c:pt idx="1">
                  <c:v>контрастные двери, выключатели, мебель и др.</c:v>
                </c:pt>
                <c:pt idx="2">
                  <c:v>место для сидения в душе</c:v>
                </c:pt>
                <c:pt idx="3">
                  <c:v>приборы с контролем (автоматическим отключением)</c:v>
                </c:pt>
                <c:pt idx="4">
                  <c:v>высокая кровать</c:v>
                </c:pt>
                <c:pt idx="5">
                  <c:v>отсутствие ковриков</c:v>
                </c:pt>
                <c:pt idx="6">
                  <c:v>широкие дверные проемы</c:v>
                </c:pt>
                <c:pt idx="7">
                  <c:v>дополнительное, более яркое освещение</c:v>
                </c:pt>
                <c:pt idx="8">
                  <c:v>поручни (например, в душе, туалете)</c:v>
                </c:pt>
                <c:pt idx="9">
                  <c:v>отсутствие порогов</c:v>
                </c:pt>
              </c:strCache>
            </c:strRef>
          </c:cat>
          <c:val>
            <c:numRef>
              <c:f>Лист1!$D$54:$D$63</c:f>
              <c:numCache>
                <c:formatCode>General</c:formatCode>
                <c:ptCount val="10"/>
                <c:pt idx="0">
                  <c:v>2.7</c:v>
                </c:pt>
                <c:pt idx="1">
                  <c:v>2.7</c:v>
                </c:pt>
                <c:pt idx="2">
                  <c:v>17.100000000000001</c:v>
                </c:pt>
                <c:pt idx="3">
                  <c:v>19.8</c:v>
                </c:pt>
                <c:pt idx="4">
                  <c:v>21.6</c:v>
                </c:pt>
                <c:pt idx="5">
                  <c:v>22.5</c:v>
                </c:pt>
                <c:pt idx="6">
                  <c:v>28.8</c:v>
                </c:pt>
                <c:pt idx="7">
                  <c:v>28.8</c:v>
                </c:pt>
                <c:pt idx="8">
                  <c:v>60.4</c:v>
                </c:pt>
                <c:pt idx="9">
                  <c:v>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FB-47F6-B732-1D4A87237F40}"/>
            </c:ext>
          </c:extLst>
        </c:ser>
        <c:dLbls>
          <c:showVal val="1"/>
        </c:dLbls>
        <c:gapWidth val="115"/>
        <c:overlap val="-20"/>
        <c:axId val="177039232"/>
        <c:axId val="177040768"/>
      </c:barChart>
      <c:catAx>
        <c:axId val="17703923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040768"/>
        <c:crosses val="autoZero"/>
        <c:auto val="1"/>
        <c:lblAlgn val="ctr"/>
        <c:lblOffset val="100"/>
      </c:catAx>
      <c:valAx>
        <c:axId val="177040768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77039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Причины, по которым пожилые люди выходят на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улицу</a:t>
            </a:r>
          </a:p>
          <a:p>
            <a:pPr>
              <a:defRPr sz="168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реже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– 3 раз в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неделю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Лист1!$B$96:$B$104</c:f>
              <c:strCache>
                <c:ptCount val="9"/>
                <c:pt idx="1">
                  <c:v>боюсь за свою безопасность</c:v>
                </c:pt>
                <c:pt idx="2">
                  <c:v>боюсь потеряться, заблудиться</c:v>
                </c:pt>
                <c:pt idx="3">
                  <c:v>запрещают (ограничивают) родственники</c:v>
                </c:pt>
                <c:pt idx="4">
                  <c:v>нет необходимых индивидуальных приспособлений </c:v>
                </c:pt>
                <c:pt idx="5">
                  <c:v>плохо оборудован выход на улицу</c:v>
                </c:pt>
                <c:pt idx="6">
                  <c:v>не хочу, мне нечего там делать </c:v>
                </c:pt>
                <c:pt idx="7">
                  <c:v>незачем выходить (все доставляют)</c:v>
                </c:pt>
                <c:pt idx="8">
                  <c:v>физически тяжело выходить из дома, слабость</c:v>
                </c:pt>
              </c:strCache>
            </c:strRef>
          </c:cat>
          <c:val>
            <c:numRef>
              <c:f>Лист1!$D$96:$D$104</c:f>
              <c:numCache>
                <c:formatCode>General</c:formatCode>
                <c:ptCount val="9"/>
                <c:pt idx="1">
                  <c:v>0</c:v>
                </c:pt>
                <c:pt idx="2">
                  <c:v>0</c:v>
                </c:pt>
                <c:pt idx="3">
                  <c:v>1.1000000000000001</c:v>
                </c:pt>
                <c:pt idx="4">
                  <c:v>3.4</c:v>
                </c:pt>
                <c:pt idx="5">
                  <c:v>4.5999999999999996</c:v>
                </c:pt>
                <c:pt idx="6">
                  <c:v>4.5999999999999996</c:v>
                </c:pt>
                <c:pt idx="7">
                  <c:v>5.7</c:v>
                </c:pt>
                <c:pt idx="8">
                  <c:v>11.5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86-4524-8BD9-E12FAF5AB319}"/>
            </c:ext>
          </c:extLst>
        </c:ser>
        <c:dLbls>
          <c:showVal val="1"/>
        </c:dLbls>
        <c:gapWidth val="115"/>
        <c:overlap val="-20"/>
        <c:axId val="177057152"/>
        <c:axId val="246633600"/>
      </c:barChart>
      <c:catAx>
        <c:axId val="17705715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46633600"/>
        <c:crosses val="autoZero"/>
        <c:auto val="1"/>
        <c:lblAlgn val="ctr"/>
        <c:lblOffset val="100"/>
      </c:catAx>
      <c:valAx>
        <c:axId val="246633600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77057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50" normalizeH="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возрастом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удовлетворенность жизнью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снижается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Удовлетворенность!$E$2:$G$2</c:f>
              <c:strCache>
                <c:ptCount val="3"/>
                <c:pt idx="0">
                  <c:v>55-64</c:v>
                </c:pt>
                <c:pt idx="1">
                  <c:v>65-74</c:v>
                </c:pt>
                <c:pt idx="2">
                  <c:v>75+</c:v>
                </c:pt>
              </c:strCache>
            </c:strRef>
          </c:cat>
          <c:val>
            <c:numRef>
              <c:f>Удовлетворенность!$E$3:$G$3</c:f>
              <c:numCache>
                <c:formatCode>0.00</c:formatCode>
                <c:ptCount val="3"/>
                <c:pt idx="0">
                  <c:v>6.6099815157116453</c:v>
                </c:pt>
                <c:pt idx="1">
                  <c:v>6.2952853598014853</c:v>
                </c:pt>
                <c:pt idx="2">
                  <c:v>5.9415584415584419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68-476B-8AC3-A5B81C884758}"/>
            </c:ext>
          </c:extLst>
        </c:ser>
        <c:gapWidth val="80"/>
        <c:overlap val="25"/>
        <c:axId val="196369024"/>
        <c:axId val="197285760"/>
      </c:barChart>
      <c:catAx>
        <c:axId val="1963690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285760"/>
        <c:crosses val="autoZero"/>
        <c:auto val="1"/>
        <c:lblAlgn val="ctr"/>
        <c:lblOffset val="100"/>
      </c:catAx>
      <c:valAx>
        <c:axId val="197285760"/>
        <c:scaling>
          <c:orientation val="minMax"/>
        </c:scaling>
        <c:delete val="1"/>
        <c:axPos val="l"/>
        <c:numFmt formatCode="0.00" sourceLinked="1"/>
        <c:majorTickMark val="none"/>
        <c:tickLblPos val="nextTo"/>
        <c:crossAx val="19636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сопряженность!$H$27</c:f>
              <c:strCache>
                <c:ptCount val="1"/>
                <c:pt idx="0">
                  <c:v>городские жители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сопряженность!$G$28:$G$36</c:f>
              <c:strCache>
                <c:ptCount val="9"/>
                <c:pt idx="0">
                  <c:v>другое</c:v>
                </c:pt>
                <c:pt idx="1">
                  <c:v>сложно ориентироваться в населенном пункте</c:v>
                </c:pt>
                <c:pt idx="2">
                  <c:v>сложно выйти из дома (нет лифта, пандуса, перил и т.п.)</c:v>
                </c:pt>
                <c:pt idx="3">
                  <c:v>неудобный транспорт (тяжело зайти и ехать)</c:v>
                </c:pt>
                <c:pt idx="4">
                  <c:v>высокие бордюры</c:v>
                </c:pt>
                <c:pt idx="5">
                  <c:v>все необходимые объекты расположены далеко</c:v>
                </c:pt>
                <c:pt idx="6">
                  <c:v>редко ходит транспорт (неудобное расписание)</c:v>
                </c:pt>
                <c:pt idx="7">
                  <c:v>недостаточно скамеек</c:v>
                </c:pt>
                <c:pt idx="8">
                  <c:v>плохое дорожное покрытие, ямы</c:v>
                </c:pt>
              </c:strCache>
            </c:strRef>
          </c:cat>
          <c:val>
            <c:numRef>
              <c:f>сопряженность!$H$28:$H$36</c:f>
              <c:numCache>
                <c:formatCode>General</c:formatCode>
                <c:ptCount val="9"/>
                <c:pt idx="0">
                  <c:v>2.2000000000000002</c:v>
                </c:pt>
                <c:pt idx="1">
                  <c:v>0.30000000000000021</c:v>
                </c:pt>
                <c:pt idx="2">
                  <c:v>3.4</c:v>
                </c:pt>
                <c:pt idx="3">
                  <c:v>5.3</c:v>
                </c:pt>
                <c:pt idx="4">
                  <c:v>6.9</c:v>
                </c:pt>
                <c:pt idx="5">
                  <c:v>7.7</c:v>
                </c:pt>
                <c:pt idx="6">
                  <c:v>8.7000000000000011</c:v>
                </c:pt>
                <c:pt idx="7">
                  <c:v>10.8</c:v>
                </c:pt>
                <c:pt idx="8">
                  <c:v>18.600000000000001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98-483D-BC5A-B35C727DB576}"/>
            </c:ext>
          </c:extLst>
        </c:ser>
        <c:ser>
          <c:idx val="1"/>
          <c:order val="1"/>
          <c:tx>
            <c:strRef>
              <c:f>сопряженность!$I$27</c:f>
              <c:strCache>
                <c:ptCount val="1"/>
                <c:pt idx="0">
                  <c:v>сельские жители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сопряженность!$G$28:$G$36</c:f>
              <c:strCache>
                <c:ptCount val="9"/>
                <c:pt idx="0">
                  <c:v>другое</c:v>
                </c:pt>
                <c:pt idx="1">
                  <c:v>сложно ориентироваться в населенном пункте</c:v>
                </c:pt>
                <c:pt idx="2">
                  <c:v>сложно выйти из дома (нет лифта, пандуса, перил и т.п.)</c:v>
                </c:pt>
                <c:pt idx="3">
                  <c:v>неудобный транспорт (тяжело зайти и ехать)</c:v>
                </c:pt>
                <c:pt idx="4">
                  <c:v>высокие бордюры</c:v>
                </c:pt>
                <c:pt idx="5">
                  <c:v>все необходимые объекты расположены далеко</c:v>
                </c:pt>
                <c:pt idx="6">
                  <c:v>редко ходит транспорт (неудобное расписание)</c:v>
                </c:pt>
                <c:pt idx="7">
                  <c:v>недостаточно скамеек</c:v>
                </c:pt>
                <c:pt idx="8">
                  <c:v>плохое дорожное покрытие, ямы</c:v>
                </c:pt>
              </c:strCache>
            </c:strRef>
          </c:cat>
          <c:val>
            <c:numRef>
              <c:f>сопряженность!$I$28:$I$36</c:f>
              <c:numCache>
                <c:formatCode>General</c:formatCode>
                <c:ptCount val="9"/>
                <c:pt idx="0">
                  <c:v>3.5</c:v>
                </c:pt>
                <c:pt idx="1">
                  <c:v>0.9</c:v>
                </c:pt>
                <c:pt idx="2">
                  <c:v>1</c:v>
                </c:pt>
                <c:pt idx="3">
                  <c:v>6.2</c:v>
                </c:pt>
                <c:pt idx="4">
                  <c:v>4.8</c:v>
                </c:pt>
                <c:pt idx="5">
                  <c:v>19.899999999999999</c:v>
                </c:pt>
                <c:pt idx="6">
                  <c:v>16.399999999999999</c:v>
                </c:pt>
                <c:pt idx="7">
                  <c:v>10.5</c:v>
                </c:pt>
                <c:pt idx="8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98-483D-BC5A-B35C727DB576}"/>
            </c:ext>
          </c:extLst>
        </c:ser>
        <c:dLbls>
          <c:showVal val="1"/>
        </c:dLbls>
        <c:gapWidth val="100"/>
        <c:axId val="177125632"/>
        <c:axId val="177131520"/>
      </c:barChart>
      <c:catAx>
        <c:axId val="17712563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131520"/>
        <c:crosses val="autoZero"/>
        <c:auto val="1"/>
        <c:lblAlgn val="ctr"/>
        <c:lblOffset val="100"/>
      </c:catAx>
      <c:valAx>
        <c:axId val="1771315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12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i="0" u="none" strike="noStrike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Доля пожилых людей, которые ощущают (не ощущают) себя в безопасности находясь в одиночестве на улице в районе своего проживания в темное время суток, %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70-4DCB-9140-A428CB3B24ED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70-4DCB-9140-A428CB3B24ED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670-4DCB-9140-A428CB3B24ED}"/>
              </c:ext>
            </c:extLst>
          </c:dPt>
          <c:dPt>
            <c:idx val="3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670-4DCB-9140-A428CB3B24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Лист1!$B$145:$B$148</c:f>
              <c:strCache>
                <c:ptCount val="4"/>
                <c:pt idx="0">
                  <c:v>полностью в безопасности</c:v>
                </c:pt>
                <c:pt idx="1">
                  <c:v>относительно в безопасности</c:v>
                </c:pt>
                <c:pt idx="2">
                  <c:v>не в безопасности</c:v>
                </c:pt>
                <c:pt idx="3">
                  <c:v>не выхожу из дома в темное время суток</c:v>
                </c:pt>
              </c:strCache>
            </c:strRef>
          </c:cat>
          <c:val>
            <c:numRef>
              <c:f>Лист1!$D$145:$D$148</c:f>
              <c:numCache>
                <c:formatCode>General</c:formatCode>
                <c:ptCount val="4"/>
                <c:pt idx="0">
                  <c:v>47.3</c:v>
                </c:pt>
                <c:pt idx="1">
                  <c:v>26.3</c:v>
                </c:pt>
                <c:pt idx="2">
                  <c:v>5.4</c:v>
                </c:pt>
                <c:pt idx="3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670-4DCB-9140-A428CB3B24ED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1"/>
          <c:order val="0"/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45-49CB-A331-B612B15DC9B4}"/>
              </c:ext>
            </c:extLst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345-49CB-A331-B612B15DC9B4}"/>
              </c:ext>
            </c:extLst>
          </c:dPt>
          <c:dPt>
            <c:idx val="2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345-49CB-A331-B612B15DC9B4}"/>
              </c:ext>
            </c:extLst>
          </c:dPt>
          <c:dPt>
            <c:idx val="3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345-49CB-A331-B612B15DC9B4}"/>
              </c:ext>
            </c:extLst>
          </c:dPt>
          <c:dPt>
            <c:idx val="4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345-49CB-A331-B612B15DC9B4}"/>
              </c:ext>
            </c:extLst>
          </c:dPt>
          <c:dLbls>
            <c:dLbl>
              <c:idx val="1"/>
              <c:layout>
                <c:manualLayout>
                  <c:x val="7.7561242344706917E-3"/>
                  <c:y val="4.162875473899094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45-49CB-A331-B612B15DC9B4}"/>
                </c:ext>
              </c:extLst>
            </c:dLbl>
            <c:dLbl>
              <c:idx val="2"/>
              <c:layout>
                <c:manualLayout>
                  <c:x val="0.16235864214367088"/>
                  <c:y val="-6.308751521151743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45-49CB-A331-B612B15DC9B4}"/>
                </c:ext>
              </c:extLst>
            </c:dLbl>
            <c:dLbl>
              <c:idx val="3"/>
              <c:layout>
                <c:manualLayout>
                  <c:x val="-1.6119641294838147E-2"/>
                  <c:y val="4.264690871974337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45-49CB-A331-B612B15DC9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Медицина!$B$1:$B$5</c:f>
              <c:strCache>
                <c:ptCount val="5"/>
                <c:pt idx="0">
                  <c:v>очень хорошее</c:v>
                </c:pt>
                <c:pt idx="1">
                  <c:v>хорошее</c:v>
                </c:pt>
                <c:pt idx="2">
                  <c:v>удовлетворительное</c:v>
                </c:pt>
                <c:pt idx="3">
                  <c:v>плохое</c:v>
                </c:pt>
                <c:pt idx="4">
                  <c:v>очень плохое</c:v>
                </c:pt>
              </c:strCache>
            </c:strRef>
          </c:cat>
          <c:val>
            <c:numRef>
              <c:f>Медицина!$D$1:$D$5</c:f>
              <c:numCache>
                <c:formatCode>General</c:formatCode>
                <c:ptCount val="5"/>
                <c:pt idx="0">
                  <c:v>2.8</c:v>
                </c:pt>
                <c:pt idx="1">
                  <c:v>15.2</c:v>
                </c:pt>
                <c:pt idx="2">
                  <c:v>58.3</c:v>
                </c:pt>
                <c:pt idx="3">
                  <c:v>20.9</c:v>
                </c:pt>
                <c:pt idx="4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345-49CB-A331-B612B15DC9B4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9604052225712239E-2"/>
          <c:y val="0.81218905651711648"/>
          <c:w val="0.84702099737532821"/>
          <c:h val="0.17709263929152219"/>
        </c:manualLayout>
      </c:layout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Сопряженность!$K$3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Сопряженность!$J$4:$J$6</c:f>
              <c:strCache>
                <c:ptCount val="3"/>
                <c:pt idx="0">
                  <c:v>хорошее</c:v>
                </c:pt>
                <c:pt idx="1">
                  <c:v>удовлетворительное</c:v>
                </c:pt>
                <c:pt idx="2">
                  <c:v>плохое</c:v>
                </c:pt>
              </c:strCache>
            </c:strRef>
          </c:cat>
          <c:val>
            <c:numRef>
              <c:f>Сопряженность!$K$4:$K$6</c:f>
              <c:numCache>
                <c:formatCode>General</c:formatCode>
                <c:ptCount val="3"/>
                <c:pt idx="0">
                  <c:v>23.3</c:v>
                </c:pt>
                <c:pt idx="1">
                  <c:v>58.6</c:v>
                </c:pt>
                <c:pt idx="2">
                  <c:v>18.100000000000001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29-4FB7-A575-CA54E4E9B231}"/>
            </c:ext>
          </c:extLst>
        </c:ser>
        <c:ser>
          <c:idx val="1"/>
          <c:order val="1"/>
          <c:tx>
            <c:strRef>
              <c:f>Сопряженность!$L$3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Сопряженность!$J$4:$J$6</c:f>
              <c:strCache>
                <c:ptCount val="3"/>
                <c:pt idx="0">
                  <c:v>хорошее</c:v>
                </c:pt>
                <c:pt idx="1">
                  <c:v>удовлетворительное</c:v>
                </c:pt>
                <c:pt idx="2">
                  <c:v>плохое</c:v>
                </c:pt>
              </c:strCache>
            </c:strRef>
          </c:cat>
          <c:val>
            <c:numRef>
              <c:f>Сопряженность!$L$4:$L$6</c:f>
              <c:numCache>
                <c:formatCode>General</c:formatCode>
                <c:ptCount val="3"/>
                <c:pt idx="0">
                  <c:v>14.8</c:v>
                </c:pt>
                <c:pt idx="1">
                  <c:v>57.9</c:v>
                </c:pt>
                <c:pt idx="2">
                  <c:v>27.3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29-4FB7-A575-CA54E4E9B231}"/>
            </c:ext>
          </c:extLst>
        </c:ser>
        <c:dLbls>
          <c:showVal val="1"/>
        </c:dLbls>
        <c:gapWidth val="219"/>
        <c:overlap val="-27"/>
        <c:axId val="54732288"/>
        <c:axId val="54733824"/>
      </c:barChart>
      <c:catAx>
        <c:axId val="547322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4733824"/>
        <c:crosses val="autoZero"/>
        <c:auto val="1"/>
        <c:lblAlgn val="ctr"/>
        <c:lblOffset val="100"/>
      </c:catAx>
      <c:valAx>
        <c:axId val="5473382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473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Сопряженность!$L$87</c:f>
              <c:strCache>
                <c:ptCount val="1"/>
                <c:pt idx="0">
                  <c:v>хорошее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Сопряженность!$K$88:$K$93</c:f>
              <c:strCache>
                <c:ptCount val="6"/>
                <c:pt idx="0">
                  <c:v>от 55 по 59</c:v>
                </c:pt>
                <c:pt idx="1">
                  <c:v>от 60 по 64</c:v>
                </c:pt>
                <c:pt idx="2">
                  <c:v>от 65 по 69</c:v>
                </c:pt>
                <c:pt idx="3">
                  <c:v>от 70 по 74</c:v>
                </c:pt>
                <c:pt idx="4">
                  <c:v>от 75 по 79</c:v>
                </c:pt>
                <c:pt idx="5">
                  <c:v>от 80 и старше</c:v>
                </c:pt>
              </c:strCache>
            </c:strRef>
          </c:cat>
          <c:val>
            <c:numRef>
              <c:f>Сопряженность!$L$88:$L$93</c:f>
              <c:numCache>
                <c:formatCode>General</c:formatCode>
                <c:ptCount val="6"/>
                <c:pt idx="0">
                  <c:v>30.8</c:v>
                </c:pt>
                <c:pt idx="1">
                  <c:v>20.8</c:v>
                </c:pt>
                <c:pt idx="2">
                  <c:v>19.600000000000001</c:v>
                </c:pt>
                <c:pt idx="3">
                  <c:v>9</c:v>
                </c:pt>
                <c:pt idx="4">
                  <c:v>3.6</c:v>
                </c:pt>
                <c:pt idx="5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2D-48D7-8746-4C20DCBB76EF}"/>
            </c:ext>
          </c:extLst>
        </c:ser>
        <c:ser>
          <c:idx val="1"/>
          <c:order val="1"/>
          <c:tx>
            <c:strRef>
              <c:f>Сопряженность!$M$87</c:f>
              <c:strCache>
                <c:ptCount val="1"/>
                <c:pt idx="0">
                  <c:v>удовлетворительное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Сопряженность!$K$88:$K$93</c:f>
              <c:strCache>
                <c:ptCount val="6"/>
                <c:pt idx="0">
                  <c:v>от 55 по 59</c:v>
                </c:pt>
                <c:pt idx="1">
                  <c:v>от 60 по 64</c:v>
                </c:pt>
                <c:pt idx="2">
                  <c:v>от 65 по 69</c:v>
                </c:pt>
                <c:pt idx="3">
                  <c:v>от 70 по 74</c:v>
                </c:pt>
                <c:pt idx="4">
                  <c:v>от 75 по 79</c:v>
                </c:pt>
                <c:pt idx="5">
                  <c:v>от 80 и старше</c:v>
                </c:pt>
              </c:strCache>
            </c:strRef>
          </c:cat>
          <c:val>
            <c:numRef>
              <c:f>Сопряженность!$M$88:$M$93</c:f>
              <c:numCache>
                <c:formatCode>General</c:formatCode>
                <c:ptCount val="6"/>
                <c:pt idx="0">
                  <c:v>61.6</c:v>
                </c:pt>
                <c:pt idx="1">
                  <c:v>63.8</c:v>
                </c:pt>
                <c:pt idx="2">
                  <c:v>64</c:v>
                </c:pt>
                <c:pt idx="3">
                  <c:v>59.7</c:v>
                </c:pt>
                <c:pt idx="4">
                  <c:v>50.4</c:v>
                </c:pt>
                <c:pt idx="5">
                  <c:v>38.4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92D-48D7-8746-4C20DCBB76EF}"/>
            </c:ext>
          </c:extLst>
        </c:ser>
        <c:ser>
          <c:idx val="2"/>
          <c:order val="2"/>
          <c:tx>
            <c:strRef>
              <c:f>Сопряженность!$N$87</c:f>
              <c:strCache>
                <c:ptCount val="1"/>
                <c:pt idx="0">
                  <c:v>плохое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Сопряженность!$K$88:$K$93</c:f>
              <c:strCache>
                <c:ptCount val="6"/>
                <c:pt idx="0">
                  <c:v>от 55 по 59</c:v>
                </c:pt>
                <c:pt idx="1">
                  <c:v>от 60 по 64</c:v>
                </c:pt>
                <c:pt idx="2">
                  <c:v>от 65 по 69</c:v>
                </c:pt>
                <c:pt idx="3">
                  <c:v>от 70 по 74</c:v>
                </c:pt>
                <c:pt idx="4">
                  <c:v>от 75 по 79</c:v>
                </c:pt>
                <c:pt idx="5">
                  <c:v>от 80 и старше</c:v>
                </c:pt>
              </c:strCache>
            </c:strRef>
          </c:cat>
          <c:val>
            <c:numRef>
              <c:f>Сопряженность!$N$88:$N$93</c:f>
              <c:numCache>
                <c:formatCode>General</c:formatCode>
                <c:ptCount val="6"/>
                <c:pt idx="0">
                  <c:v>7.6</c:v>
                </c:pt>
                <c:pt idx="1">
                  <c:v>15.4</c:v>
                </c:pt>
                <c:pt idx="2">
                  <c:v>16.399999999999999</c:v>
                </c:pt>
                <c:pt idx="3">
                  <c:v>31.3</c:v>
                </c:pt>
                <c:pt idx="4">
                  <c:v>46</c:v>
                </c:pt>
                <c:pt idx="5">
                  <c:v>57.9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92D-48D7-8746-4C20DCBB76EF}"/>
            </c:ext>
          </c:extLst>
        </c:ser>
        <c:dLbls>
          <c:showVal val="1"/>
        </c:dLbls>
        <c:gapWidth val="219"/>
        <c:overlap val="-27"/>
        <c:axId val="54826112"/>
        <c:axId val="54827648"/>
      </c:barChart>
      <c:catAx>
        <c:axId val="548261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4827648"/>
        <c:crosses val="autoZero"/>
        <c:auto val="1"/>
        <c:lblAlgn val="ctr"/>
        <c:lblOffset val="100"/>
      </c:catAx>
      <c:valAx>
        <c:axId val="5482764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482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433236634894319"/>
          <c:y val="0.87551254235635401"/>
          <c:w val="0.61133526730211363"/>
          <c:h val="9.971965578606079E-2"/>
        </c:manualLayout>
      </c:layout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ser>
          <c:idx val="1"/>
          <c:order val="0"/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2C8-4144-9AF0-C4DB114A68D7}"/>
              </c:ext>
            </c:extLst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2C8-4144-9AF0-C4DB114A68D7}"/>
              </c:ext>
            </c:extLst>
          </c:dPt>
          <c:dLbls>
            <c:dLbl>
              <c:idx val="0"/>
              <c:layout>
                <c:manualLayout>
                  <c:x val="2.4470691163604552E-3"/>
                  <c:y val="-5.408646835812191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C8-4144-9AF0-C4DB114A68D7}"/>
                </c:ext>
              </c:extLst>
            </c:dLbl>
            <c:dLbl>
              <c:idx val="1"/>
              <c:layout>
                <c:manualLayout>
                  <c:x val="-4.5323709536307967E-3"/>
                  <c:y val="-2.301618547681540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C8-4144-9AF0-C4DB114A68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Медицина!$B$12:$B$13</c:f>
              <c:strCache>
                <c:ptCount val="2"/>
                <c:pt idx="0">
                  <c:v>имеется</c:v>
                </c:pt>
                <c:pt idx="1">
                  <c:v>отсутствует</c:v>
                </c:pt>
              </c:strCache>
            </c:strRef>
          </c:cat>
          <c:val>
            <c:numRef>
              <c:f>Медицина!$D$12:$D$13</c:f>
              <c:numCache>
                <c:formatCode>General</c:formatCode>
                <c:ptCount val="2"/>
                <c:pt idx="0">
                  <c:v>39.5</c:v>
                </c:pt>
                <c:pt idx="1">
                  <c:v>60.5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2C8-4144-9AF0-C4DB114A68D7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8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1"/>
          <c:order val="0"/>
          <c:spPr>
            <a:solidFill>
              <a:srgbClr val="00B050"/>
            </a:solidFill>
          </c:spPr>
          <c:dPt>
            <c:idx val="0"/>
            <c:spPr>
              <a:solidFill>
                <a:srgbClr val="00B050">
                  <a:alpha val="7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92-48AB-90F0-155B4F03C7F6}"/>
              </c:ext>
            </c:extLst>
          </c:dPt>
          <c:dPt>
            <c:idx val="1"/>
            <c:spPr>
              <a:solidFill>
                <a:srgbClr val="7030A0">
                  <a:alpha val="7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92-48AB-90F0-155B4F03C7F6}"/>
              </c:ext>
            </c:extLst>
          </c:dPt>
          <c:dLbls>
            <c:dLbl>
              <c:idx val="0"/>
              <c:layout>
                <c:manualLayout>
                  <c:x val="8.4055118110236264E-4"/>
                  <c:y val="1.34726795514197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92-48AB-90F0-155B4F03C7F6}"/>
                </c:ext>
              </c:extLst>
            </c:dLbl>
            <c:dLbl>
              <c:idx val="1"/>
              <c:layout>
                <c:manualLayout>
                  <c:x val="-4.3203412073490807E-2"/>
                  <c:y val="-7.644094488188976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92-48AB-90F0-155B4F03C7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Медицина!$B$18:$B$19</c:f>
              <c:strCache>
                <c:ptCount val="2"/>
                <c:pt idx="0">
                  <c:v>установлена</c:v>
                </c:pt>
                <c:pt idx="1">
                  <c:v>не установлена</c:v>
                </c:pt>
              </c:strCache>
            </c:strRef>
          </c:cat>
          <c:val>
            <c:numRef>
              <c:f>Медицина!$D$18:$D$19</c:f>
              <c:numCache>
                <c:formatCode>General</c:formatCode>
                <c:ptCount val="2"/>
                <c:pt idx="0">
                  <c:v>11.9</c:v>
                </c:pt>
                <c:pt idx="1">
                  <c:v>88.1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A92-48AB-90F0-155B4F03C7F6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8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Медицина!$B$214:$B$226</c:f>
              <c:strCache>
                <c:ptCount val="13"/>
                <c:pt idx="0">
                  <c:v>болезни крови и кроветворных органов</c:v>
                </c:pt>
                <c:pt idx="1">
                  <c:v>болезни кожи и подкожной клетчатки</c:v>
                </c:pt>
                <c:pt idx="2">
                  <c:v>последствия травм, отравлений и других воздействий внешних факторов</c:v>
                </c:pt>
                <c:pt idx="3">
                  <c:v>болезни уха</c:v>
                </c:pt>
                <c:pt idx="4">
                  <c:v>болезни нервной системы</c:v>
                </c:pt>
                <c:pt idx="5">
                  <c:v>болезни органов дыхания</c:v>
                </c:pt>
                <c:pt idx="6">
                  <c:v>новообразования</c:v>
                </c:pt>
                <c:pt idx="7">
                  <c:v>болезни мочеполовой системы</c:v>
                </c:pt>
                <c:pt idx="8">
                  <c:v>болезни глаза</c:v>
                </c:pt>
                <c:pt idx="9">
                  <c:v>болезни органов пищеварения</c:v>
                </c:pt>
                <c:pt idx="10">
                  <c:v>болезни эндокринной системы, расстройства питания и нарушения обмена веществ</c:v>
                </c:pt>
                <c:pt idx="11">
                  <c:v>болезни костно-мышечной системы и соединительной ткани</c:v>
                </c:pt>
                <c:pt idx="12">
                  <c:v>болезни системы кровообращения</c:v>
                </c:pt>
              </c:strCache>
            </c:strRef>
          </c:cat>
          <c:val>
            <c:numRef>
              <c:f>Медицина!$D$214:$D$226</c:f>
              <c:numCache>
                <c:formatCode>General</c:formatCode>
                <c:ptCount val="13"/>
                <c:pt idx="0">
                  <c:v>0.1</c:v>
                </c:pt>
                <c:pt idx="1">
                  <c:v>0.2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0.8</c:v>
                </c:pt>
                <c:pt idx="6">
                  <c:v>1.1000000000000001</c:v>
                </c:pt>
                <c:pt idx="7">
                  <c:v>1.4</c:v>
                </c:pt>
                <c:pt idx="8">
                  <c:v>1.6</c:v>
                </c:pt>
                <c:pt idx="9">
                  <c:v>2.5</c:v>
                </c:pt>
                <c:pt idx="10">
                  <c:v>4.5999999999999996</c:v>
                </c:pt>
                <c:pt idx="11">
                  <c:v>5.2</c:v>
                </c:pt>
                <c:pt idx="12">
                  <c:v>12.7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BE-4334-8029-8B7A05D67F05}"/>
            </c:ext>
          </c:extLst>
        </c:ser>
        <c:dLbls>
          <c:showVal val="1"/>
        </c:dLbls>
        <c:gapWidth val="182"/>
        <c:axId val="56082432"/>
        <c:axId val="56083968"/>
      </c:barChart>
      <c:catAx>
        <c:axId val="5608243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6083968"/>
        <c:crosses val="autoZero"/>
        <c:auto val="1"/>
        <c:lblAlgn val="ctr"/>
        <c:lblOffset val="100"/>
      </c:catAx>
      <c:valAx>
        <c:axId val="560839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6082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Медицина!$C$62:$C$66</c:f>
              <c:strCache>
                <c:ptCount val="5"/>
                <c:pt idx="0">
                  <c:v>несколько раз в год</c:v>
                </c:pt>
                <c:pt idx="1">
                  <c:v>несколько раз в месяц</c:v>
                </c:pt>
                <c:pt idx="2">
                  <c:v>не обращался</c:v>
                </c:pt>
                <c:pt idx="3">
                  <c:v>хотя бы раз в неделю</c:v>
                </c:pt>
                <c:pt idx="4">
                  <c:v>ежедневно </c:v>
                </c:pt>
              </c:strCache>
            </c:strRef>
          </c:cat>
          <c:val>
            <c:numRef>
              <c:f>Медицина!$E$62:$E$66</c:f>
              <c:numCache>
                <c:formatCode>General</c:formatCode>
                <c:ptCount val="5"/>
                <c:pt idx="0">
                  <c:v>65.3</c:v>
                </c:pt>
                <c:pt idx="1">
                  <c:v>18.3</c:v>
                </c:pt>
                <c:pt idx="2">
                  <c:v>14.7</c:v>
                </c:pt>
                <c:pt idx="3">
                  <c:v>1.5</c:v>
                </c:pt>
                <c:pt idx="4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D7-4B49-ABF5-C5E833308ADF}"/>
            </c:ext>
          </c:extLst>
        </c:ser>
        <c:dLbls>
          <c:showVal val="1"/>
        </c:dLbls>
        <c:gapWidth val="219"/>
        <c:overlap val="-27"/>
        <c:axId val="49570560"/>
        <c:axId val="49572096"/>
      </c:barChart>
      <c:catAx>
        <c:axId val="495705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9572096"/>
        <c:crosses val="autoZero"/>
        <c:auto val="1"/>
        <c:lblAlgn val="ctr"/>
        <c:lblOffset val="100"/>
      </c:catAx>
      <c:valAx>
        <c:axId val="49572096"/>
        <c:scaling>
          <c:orientation val="minMax"/>
          <c:max val="70"/>
        </c:scaling>
        <c:axPos val="l"/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9570560"/>
        <c:crosses val="autoZero"/>
        <c:crossBetween val="between"/>
        <c:majorUnit val="10"/>
        <c:minorUnit val="0.1"/>
      </c:valAx>
      <c:spPr>
        <a:noFill/>
        <a:ln w="25400"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мужчины!$J$2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мужчины!$I$3:$I$7</c:f>
              <c:strCache>
                <c:ptCount val="5"/>
                <c:pt idx="0">
                  <c:v>не обращался(-ась)</c:v>
                </c:pt>
                <c:pt idx="1">
                  <c:v>ежедневно</c:v>
                </c:pt>
                <c:pt idx="2">
                  <c:v>хотя бы раз в неделю</c:v>
                </c:pt>
                <c:pt idx="3">
                  <c:v>несколько раз в месяц</c:v>
                </c:pt>
                <c:pt idx="4">
                  <c:v>несколько раз в год</c:v>
                </c:pt>
              </c:strCache>
            </c:strRef>
          </c:cat>
          <c:val>
            <c:numRef>
              <c:f>мужчины!$J$3:$J$7</c:f>
              <c:numCache>
                <c:formatCode>General</c:formatCode>
                <c:ptCount val="5"/>
                <c:pt idx="0">
                  <c:v>20.7</c:v>
                </c:pt>
                <c:pt idx="1">
                  <c:v>0.2</c:v>
                </c:pt>
                <c:pt idx="2">
                  <c:v>1.4</c:v>
                </c:pt>
                <c:pt idx="3">
                  <c:v>14.7</c:v>
                </c:pt>
                <c:pt idx="4">
                  <c:v>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E7-4CF2-BB24-63FA400E8D47}"/>
            </c:ext>
          </c:extLst>
        </c:ser>
        <c:ser>
          <c:idx val="1"/>
          <c:order val="1"/>
          <c:tx>
            <c:strRef>
              <c:f>мужчины!$K$2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6.6571567755178782E-3"/>
                  <c:y val="-2.6494247758072055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E7-4CF2-BB24-63FA400E8D47}"/>
                </c:ext>
              </c:extLst>
            </c:dLbl>
            <c:dLbl>
              <c:idx val="2"/>
              <c:layout>
                <c:manualLayout>
                  <c:x val="-2.2190522585059194E-3"/>
                  <c:y val="-3.9741371637108086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E7-4CF2-BB24-63FA400E8D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мужчины!$I$3:$I$7</c:f>
              <c:strCache>
                <c:ptCount val="5"/>
                <c:pt idx="0">
                  <c:v>не обращался(-ась)</c:v>
                </c:pt>
                <c:pt idx="1">
                  <c:v>ежедневно</c:v>
                </c:pt>
                <c:pt idx="2">
                  <c:v>хотя бы раз в неделю</c:v>
                </c:pt>
                <c:pt idx="3">
                  <c:v>несколько раз в месяц</c:v>
                </c:pt>
                <c:pt idx="4">
                  <c:v>несколько раз в год</c:v>
                </c:pt>
              </c:strCache>
            </c:strRef>
          </c:cat>
          <c:val>
            <c:numRef>
              <c:f>мужчины!$K$3:$K$7</c:f>
              <c:numCache>
                <c:formatCode>General</c:formatCode>
                <c:ptCount val="5"/>
                <c:pt idx="0">
                  <c:v>10.7</c:v>
                </c:pt>
                <c:pt idx="1">
                  <c:v>0.1</c:v>
                </c:pt>
                <c:pt idx="2">
                  <c:v>1.5</c:v>
                </c:pt>
                <c:pt idx="3">
                  <c:v>20.7</c:v>
                </c:pt>
                <c:pt idx="4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E7-4CF2-BB24-63FA400E8D47}"/>
            </c:ext>
          </c:extLst>
        </c:ser>
        <c:dLbls>
          <c:showVal val="1"/>
        </c:dLbls>
        <c:gapWidth val="182"/>
        <c:axId val="49609344"/>
        <c:axId val="56103296"/>
      </c:barChart>
      <c:catAx>
        <c:axId val="4960934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6103296"/>
        <c:crosses val="autoZero"/>
        <c:auto val="1"/>
        <c:lblAlgn val="ctr"/>
        <c:lblOffset val="100"/>
      </c:catAx>
      <c:valAx>
        <c:axId val="56103296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960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none" spc="50" normalizeH="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pPr>
            <a:r>
              <a:rPr lang="ru-RU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сельской местности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Удовлетворенность!$H$2:$I$2</c:f>
              <c:strCache>
                <c:ptCount val="2"/>
                <c:pt idx="0">
                  <c:v>город</c:v>
                </c:pt>
                <c:pt idx="1">
                  <c:v>село</c:v>
                </c:pt>
              </c:strCache>
            </c:strRef>
          </c:cat>
          <c:val>
            <c:numRef>
              <c:f>Удовлетворенность!$H$3:$I$3</c:f>
              <c:numCache>
                <c:formatCode>0.00</c:formatCode>
                <c:ptCount val="2"/>
                <c:pt idx="0">
                  <c:v>6.4322845417236696</c:v>
                </c:pt>
                <c:pt idx="1">
                  <c:v>6.3378746594005406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8E-4D2E-96ED-53E6ABE75D99}"/>
            </c:ext>
          </c:extLst>
        </c:ser>
        <c:dLbls>
          <c:showVal val="1"/>
        </c:dLbls>
        <c:gapWidth val="80"/>
        <c:overlap val="25"/>
        <c:axId val="203152000"/>
        <c:axId val="206635008"/>
      </c:barChart>
      <c:catAx>
        <c:axId val="2031520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635008"/>
        <c:crosses val="autoZero"/>
        <c:auto val="1"/>
        <c:lblAlgn val="ctr"/>
        <c:lblOffset val="100"/>
      </c:catAx>
      <c:valAx>
        <c:axId val="206635008"/>
        <c:scaling>
          <c:orientation val="minMax"/>
        </c:scaling>
        <c:delete val="1"/>
        <c:axPos val="l"/>
        <c:numFmt formatCode="0.00" sourceLinked="1"/>
        <c:majorTickMark val="none"/>
        <c:tickLblPos val="nextTo"/>
        <c:crossAx val="2031520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Сопряженность!$J$101</c:f>
              <c:strCache>
                <c:ptCount val="1"/>
                <c:pt idx="0">
                  <c:v>от 55 по 59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12-4E53-877A-9C09A08A79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Сопряженность!$K$100:$O$100</c:f>
              <c:strCache>
                <c:ptCount val="5"/>
                <c:pt idx="0">
                  <c:v>ежедневно</c:v>
                </c:pt>
                <c:pt idx="1">
                  <c:v>хотя бы раз в неделю</c:v>
                </c:pt>
                <c:pt idx="2">
                  <c:v>несколько раз в месяц</c:v>
                </c:pt>
                <c:pt idx="3">
                  <c:v>несколько раз в год</c:v>
                </c:pt>
                <c:pt idx="4">
                  <c:v>не обращался(-ась)</c:v>
                </c:pt>
              </c:strCache>
            </c:strRef>
          </c:cat>
          <c:val>
            <c:numRef>
              <c:f>Сопряженность!$K$101:$O$101</c:f>
              <c:numCache>
                <c:formatCode>General</c:formatCode>
                <c:ptCount val="5"/>
                <c:pt idx="0">
                  <c:v>0</c:v>
                </c:pt>
                <c:pt idx="1">
                  <c:v>16.7</c:v>
                </c:pt>
                <c:pt idx="2">
                  <c:v>14.8</c:v>
                </c:pt>
                <c:pt idx="3">
                  <c:v>33</c:v>
                </c:pt>
                <c:pt idx="4">
                  <c:v>40.200000000000003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12-4E53-877A-9C09A08A7901}"/>
            </c:ext>
          </c:extLst>
        </c:ser>
        <c:ser>
          <c:idx val="1"/>
          <c:order val="1"/>
          <c:tx>
            <c:strRef>
              <c:f>Сопряженность!$J$102</c:f>
              <c:strCache>
                <c:ptCount val="1"/>
                <c:pt idx="0">
                  <c:v>от 60 по 64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Сопряженность!$K$100:$O$100</c:f>
              <c:strCache>
                <c:ptCount val="5"/>
                <c:pt idx="0">
                  <c:v>ежедневно</c:v>
                </c:pt>
                <c:pt idx="1">
                  <c:v>хотя бы раз в неделю</c:v>
                </c:pt>
                <c:pt idx="2">
                  <c:v>несколько раз в месяц</c:v>
                </c:pt>
                <c:pt idx="3">
                  <c:v>несколько раз в год</c:v>
                </c:pt>
                <c:pt idx="4">
                  <c:v>не обращался(-ась)</c:v>
                </c:pt>
              </c:strCache>
            </c:strRef>
          </c:cat>
          <c:val>
            <c:numRef>
              <c:f>Сопряженность!$K$102:$O$102</c:f>
              <c:numCache>
                <c:formatCode>General</c:formatCode>
                <c:ptCount val="5"/>
                <c:pt idx="0">
                  <c:v>50</c:v>
                </c:pt>
                <c:pt idx="1">
                  <c:v>27.8</c:v>
                </c:pt>
                <c:pt idx="2">
                  <c:v>18.399999999999999</c:v>
                </c:pt>
                <c:pt idx="3">
                  <c:v>18.899999999999999</c:v>
                </c:pt>
                <c:pt idx="4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E12-4E53-877A-9C09A08A7901}"/>
            </c:ext>
          </c:extLst>
        </c:ser>
        <c:ser>
          <c:idx val="2"/>
          <c:order val="2"/>
          <c:tx>
            <c:strRef>
              <c:f>Сопряженность!$J$103</c:f>
              <c:strCache>
                <c:ptCount val="1"/>
                <c:pt idx="0">
                  <c:v>от 65 по 69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12-4E53-877A-9C09A08A7901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E12-4E53-877A-9C09A08A79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Сопряженность!$K$100:$O$100</c:f>
              <c:strCache>
                <c:ptCount val="5"/>
                <c:pt idx="0">
                  <c:v>ежедневно</c:v>
                </c:pt>
                <c:pt idx="1">
                  <c:v>хотя бы раз в неделю</c:v>
                </c:pt>
                <c:pt idx="2">
                  <c:v>несколько раз в месяц</c:v>
                </c:pt>
                <c:pt idx="3">
                  <c:v>несколько раз в год</c:v>
                </c:pt>
                <c:pt idx="4">
                  <c:v>не обращался(-ась)</c:v>
                </c:pt>
              </c:strCache>
            </c:strRef>
          </c:cat>
          <c:val>
            <c:numRef>
              <c:f>Сопряженность!$K$103:$O$103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20.6</c:v>
                </c:pt>
                <c:pt idx="3">
                  <c:v>23.3</c:v>
                </c:pt>
                <c:pt idx="4">
                  <c:v>25.1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E12-4E53-877A-9C09A08A7901}"/>
            </c:ext>
          </c:extLst>
        </c:ser>
        <c:ser>
          <c:idx val="3"/>
          <c:order val="3"/>
          <c:tx>
            <c:strRef>
              <c:f>Сопряженность!$J$104</c:f>
              <c:strCache>
                <c:ptCount val="1"/>
                <c:pt idx="0">
                  <c:v>от 70 по 74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E12-4E53-877A-9C09A08A79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Сопряженность!$K$100:$O$100</c:f>
              <c:strCache>
                <c:ptCount val="5"/>
                <c:pt idx="0">
                  <c:v>ежедневно</c:v>
                </c:pt>
                <c:pt idx="1">
                  <c:v>хотя бы раз в неделю</c:v>
                </c:pt>
                <c:pt idx="2">
                  <c:v>несколько раз в месяц</c:v>
                </c:pt>
                <c:pt idx="3">
                  <c:v>несколько раз в год</c:v>
                </c:pt>
                <c:pt idx="4">
                  <c:v>не обращался(-ась)</c:v>
                </c:pt>
              </c:strCache>
            </c:strRef>
          </c:cat>
          <c:val>
            <c:numRef>
              <c:f>Сопряженность!$K$104:$O$104</c:f>
              <c:numCache>
                <c:formatCode>General</c:formatCode>
                <c:ptCount val="5"/>
                <c:pt idx="0">
                  <c:v>0</c:v>
                </c:pt>
                <c:pt idx="1">
                  <c:v>16.7</c:v>
                </c:pt>
                <c:pt idx="2">
                  <c:v>23.3</c:v>
                </c:pt>
                <c:pt idx="3">
                  <c:v>11.9</c:v>
                </c:pt>
                <c:pt idx="4">
                  <c:v>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E12-4E53-877A-9C09A08A7901}"/>
            </c:ext>
          </c:extLst>
        </c:ser>
        <c:ser>
          <c:idx val="4"/>
          <c:order val="4"/>
          <c:tx>
            <c:strRef>
              <c:f>Сопряженность!$J$105</c:f>
              <c:strCache>
                <c:ptCount val="1"/>
                <c:pt idx="0">
                  <c:v>от 75 по 79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E12-4E53-877A-9C09A08A7901}"/>
                </c:ext>
              </c:extLst>
            </c:dLbl>
            <c:dLbl>
              <c:idx val="4"/>
              <c:layout>
                <c:manualLayout>
                  <c:x val="0"/>
                  <c:y val="4.6296296296296301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E12-4E53-877A-9C09A08A79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Сопряженность!$K$100:$O$100</c:f>
              <c:strCache>
                <c:ptCount val="5"/>
                <c:pt idx="0">
                  <c:v>ежедневно</c:v>
                </c:pt>
                <c:pt idx="1">
                  <c:v>хотя бы раз в неделю</c:v>
                </c:pt>
                <c:pt idx="2">
                  <c:v>несколько раз в месяц</c:v>
                </c:pt>
                <c:pt idx="3">
                  <c:v>несколько раз в год</c:v>
                </c:pt>
                <c:pt idx="4">
                  <c:v>не обращался(-ась)</c:v>
                </c:pt>
              </c:strCache>
            </c:strRef>
          </c:cat>
          <c:val>
            <c:numRef>
              <c:f>Сопряженность!$K$105:$O$105</c:f>
              <c:numCache>
                <c:formatCode>General</c:formatCode>
                <c:ptCount val="5"/>
                <c:pt idx="0">
                  <c:v>0</c:v>
                </c:pt>
                <c:pt idx="1">
                  <c:v>22.2</c:v>
                </c:pt>
                <c:pt idx="2">
                  <c:v>14.8</c:v>
                </c:pt>
                <c:pt idx="3">
                  <c:v>9</c:v>
                </c:pt>
                <c:pt idx="4">
                  <c:v>2.2999999999999998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E12-4E53-877A-9C09A08A7901}"/>
            </c:ext>
          </c:extLst>
        </c:ser>
        <c:ser>
          <c:idx val="5"/>
          <c:order val="5"/>
          <c:tx>
            <c:strRef>
              <c:f>Сопряженность!$J$106</c:f>
              <c:strCache>
                <c:ptCount val="1"/>
                <c:pt idx="0">
                  <c:v>от 80 и старше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dLbl>
              <c:idx val="4"/>
              <c:layout>
                <c:manualLayout>
                  <c:x val="3.333333333333334E-2"/>
                  <c:y val="-4.6289005540973175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E12-4E53-877A-9C09A08A79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Сопряженность!$K$100:$O$100</c:f>
              <c:strCache>
                <c:ptCount val="5"/>
                <c:pt idx="0">
                  <c:v>ежедневно</c:v>
                </c:pt>
                <c:pt idx="1">
                  <c:v>хотя бы раз в неделю</c:v>
                </c:pt>
                <c:pt idx="2">
                  <c:v>несколько раз в месяц</c:v>
                </c:pt>
                <c:pt idx="3">
                  <c:v>несколько раз в год</c:v>
                </c:pt>
                <c:pt idx="4">
                  <c:v>не обращался(-ась)</c:v>
                </c:pt>
              </c:strCache>
            </c:strRef>
          </c:cat>
          <c:val>
            <c:numRef>
              <c:f>Сопряженность!$K$106:$O$106</c:f>
              <c:numCache>
                <c:formatCode>General</c:formatCode>
                <c:ptCount val="5"/>
                <c:pt idx="0">
                  <c:v>50</c:v>
                </c:pt>
                <c:pt idx="1">
                  <c:v>16.600000000000001</c:v>
                </c:pt>
                <c:pt idx="2">
                  <c:v>8.1</c:v>
                </c:pt>
                <c:pt idx="3">
                  <c:v>3.9</c:v>
                </c:pt>
                <c:pt idx="4">
                  <c:v>2.2999999999999998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E12-4E53-877A-9C09A08A7901}"/>
            </c:ext>
          </c:extLst>
        </c:ser>
        <c:dLbls>
          <c:showVal val="1"/>
        </c:dLbls>
        <c:overlap val="100"/>
        <c:axId val="55940992"/>
        <c:axId val="55942528"/>
      </c:barChart>
      <c:catAx>
        <c:axId val="55940992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5942528"/>
        <c:crosses val="autoZero"/>
        <c:auto val="1"/>
        <c:lblAlgn val="ctr"/>
        <c:lblOffset val="100"/>
      </c:catAx>
      <c:valAx>
        <c:axId val="55942528"/>
        <c:scaling>
          <c:orientation val="minMax"/>
          <c:max val="100"/>
        </c:scaling>
        <c:axPos val="t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5940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Медицина!$B$145:$B$153</c:f>
              <c:strCache>
                <c:ptCount val="9"/>
                <c:pt idx="0">
                  <c:v>никуда не хочу обращаться</c:v>
                </c:pt>
                <c:pt idx="1">
                  <c:v>не доверяю никому</c:v>
                </c:pt>
                <c:pt idx="2">
                  <c:v>в нашем населенном пункте некуда обращаться</c:v>
                </c:pt>
                <c:pt idx="3">
                  <c:v>не обращался(-лась) сам(-а), т.к. мне предложили помощь</c:v>
                </c:pt>
                <c:pt idx="4">
                  <c:v>не знаю на какие услуги я имею право</c:v>
                </c:pt>
                <c:pt idx="5">
                  <c:v>услуги стоят денег, нет возможности платить за них</c:v>
                </c:pt>
                <c:pt idx="6">
                  <c:v>не знаю куда обращаться</c:v>
                </c:pt>
                <c:pt idx="7">
                  <c:v>другое </c:v>
                </c:pt>
                <c:pt idx="8">
                  <c:v>затрудняюсь ответить</c:v>
                </c:pt>
              </c:strCache>
            </c:strRef>
          </c:cat>
          <c:val>
            <c:numRef>
              <c:f>Медицина!$D$145:$D$153</c:f>
              <c:numCache>
                <c:formatCode>General</c:formatCode>
                <c:ptCount val="9"/>
                <c:pt idx="0">
                  <c:v>36.9</c:v>
                </c:pt>
                <c:pt idx="1">
                  <c:v>5</c:v>
                </c:pt>
                <c:pt idx="2">
                  <c:v>2.2000000000000002</c:v>
                </c:pt>
                <c:pt idx="3">
                  <c:v>2.2000000000000002</c:v>
                </c:pt>
                <c:pt idx="4">
                  <c:v>1.1000000000000001</c:v>
                </c:pt>
                <c:pt idx="5">
                  <c:v>0.60000000000000009</c:v>
                </c:pt>
                <c:pt idx="6">
                  <c:v>0</c:v>
                </c:pt>
                <c:pt idx="7">
                  <c:v>5.2</c:v>
                </c:pt>
                <c:pt idx="8">
                  <c:v>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69-412D-83A0-E9C4C85DEF78}"/>
            </c:ext>
          </c:extLst>
        </c:ser>
        <c:dLbls>
          <c:showVal val="1"/>
        </c:dLbls>
        <c:gapWidth val="219"/>
        <c:overlap val="-27"/>
        <c:axId val="56213504"/>
        <c:axId val="56215040"/>
      </c:barChart>
      <c:catAx>
        <c:axId val="562135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6215040"/>
        <c:crosses val="autoZero"/>
        <c:auto val="1"/>
        <c:lblAlgn val="ctr"/>
        <c:lblOffset val="100"/>
      </c:catAx>
      <c:valAx>
        <c:axId val="56215040"/>
        <c:scaling>
          <c:orientation val="minMax"/>
        </c:scaling>
        <c:axPos val="l"/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621350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Медицина!$C$117</c:f>
              <c:strCache>
                <c:ptCount val="1"/>
                <c:pt idx="0">
                  <c:v>сталкивался постоянно/часто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Медицина!$B$118:$B$129</c:f>
              <c:strCache>
                <c:ptCount val="12"/>
                <c:pt idx="0">
                  <c:v>Недостаточное количество талонов к нужному врачу</c:v>
                </c:pt>
                <c:pt idx="1">
                  <c:v>Отсутствие врачей-специалистов</c:v>
                </c:pt>
                <c:pt idx="2">
                  <c:v>Большие очереди</c:v>
                </c:pt>
                <c:pt idx="3">
                  <c:v>Непонятная система заказа талона</c:v>
                </c:pt>
                <c:pt idx="4">
                  <c:v>Сложность в поиске кабинета</c:v>
                </c:pt>
                <c:pt idx="5">
                  <c:v>Физически тяжело передвигаться по поликлинике (в связи с отсутствием лифта, узкими дверями и т.д.)</c:v>
                </c:pt>
                <c:pt idx="6">
                  <c:v>Грубость, неуважение со стороны медицинского персонала</c:v>
                </c:pt>
                <c:pt idx="7">
                  <c:v>Недостаточность обустройства организации здравоохранения, некомфортность</c:v>
                </c:pt>
                <c:pt idx="8">
                  <c:v>Недостаточное объяснение диагноза или лечения со стороны врача</c:v>
                </c:pt>
                <c:pt idx="9">
                  <c:v>Высокая стоимость назначенных лекарственных средств</c:v>
                </c:pt>
                <c:pt idx="10">
                  <c:v>Долгое ожидание прибытия бригады скорой помощи</c:v>
                </c:pt>
                <c:pt idx="11">
                  <c:v>Постоянно отправляют от одного врача к другому </c:v>
                </c:pt>
              </c:strCache>
            </c:strRef>
          </c:cat>
          <c:val>
            <c:numRef>
              <c:f>Медицина!$C$118:$C$129</c:f>
              <c:numCache>
                <c:formatCode>General</c:formatCode>
                <c:ptCount val="12"/>
                <c:pt idx="0">
                  <c:v>48.8</c:v>
                </c:pt>
                <c:pt idx="1">
                  <c:v>41.2</c:v>
                </c:pt>
                <c:pt idx="2">
                  <c:v>56.3</c:v>
                </c:pt>
                <c:pt idx="3">
                  <c:v>23.3</c:v>
                </c:pt>
                <c:pt idx="4">
                  <c:v>9.4</c:v>
                </c:pt>
                <c:pt idx="5">
                  <c:v>13.3</c:v>
                </c:pt>
                <c:pt idx="6">
                  <c:v>8</c:v>
                </c:pt>
                <c:pt idx="7">
                  <c:v>2.2000000000000002</c:v>
                </c:pt>
                <c:pt idx="8">
                  <c:v>2.1</c:v>
                </c:pt>
                <c:pt idx="9">
                  <c:v>59.4</c:v>
                </c:pt>
                <c:pt idx="10">
                  <c:v>11.9</c:v>
                </c:pt>
                <c:pt idx="11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89-4CB8-B086-BDEA5F3B32BC}"/>
            </c:ext>
          </c:extLst>
        </c:ser>
        <c:ser>
          <c:idx val="1"/>
          <c:order val="1"/>
          <c:tx>
            <c:strRef>
              <c:f>Медицина!$D$117</c:f>
              <c:strCache>
                <c:ptCount val="1"/>
                <c:pt idx="0">
                  <c:v>сталкивался иногда/редко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Медицина!$B$118:$B$129</c:f>
              <c:strCache>
                <c:ptCount val="12"/>
                <c:pt idx="0">
                  <c:v>Недостаточное количество талонов к нужному врачу</c:v>
                </c:pt>
                <c:pt idx="1">
                  <c:v>Отсутствие врачей-специалистов</c:v>
                </c:pt>
                <c:pt idx="2">
                  <c:v>Большие очереди</c:v>
                </c:pt>
                <c:pt idx="3">
                  <c:v>Непонятная система заказа талона</c:v>
                </c:pt>
                <c:pt idx="4">
                  <c:v>Сложность в поиске кабинета</c:v>
                </c:pt>
                <c:pt idx="5">
                  <c:v>Физически тяжело передвигаться по поликлинике (в связи с отсутствием лифта, узкими дверями и т.д.)</c:v>
                </c:pt>
                <c:pt idx="6">
                  <c:v>Грубость, неуважение со стороны медицинского персонала</c:v>
                </c:pt>
                <c:pt idx="7">
                  <c:v>Недостаточность обустройства организации здравоохранения, некомфортность</c:v>
                </c:pt>
                <c:pt idx="8">
                  <c:v>Недостаточное объяснение диагноза или лечения со стороны врача</c:v>
                </c:pt>
                <c:pt idx="9">
                  <c:v>Высокая стоимость назначенных лекарственных средств</c:v>
                </c:pt>
                <c:pt idx="10">
                  <c:v>Долгое ожидание прибытия бригады скорой помощи</c:v>
                </c:pt>
                <c:pt idx="11">
                  <c:v>Постоянно отправляют от одного врача к другому </c:v>
                </c:pt>
              </c:strCache>
            </c:strRef>
          </c:cat>
          <c:val>
            <c:numRef>
              <c:f>Медицина!$D$118:$D$129</c:f>
              <c:numCache>
                <c:formatCode>0.0</c:formatCode>
                <c:ptCount val="12"/>
                <c:pt idx="0">
                  <c:v>34.1</c:v>
                </c:pt>
                <c:pt idx="1">
                  <c:v>36.700000000000003</c:v>
                </c:pt>
                <c:pt idx="2">
                  <c:v>30.6</c:v>
                </c:pt>
                <c:pt idx="3">
                  <c:v>30.5</c:v>
                </c:pt>
                <c:pt idx="4">
                  <c:v>32</c:v>
                </c:pt>
                <c:pt idx="5">
                  <c:v>29.6</c:v>
                </c:pt>
                <c:pt idx="6">
                  <c:v>33.5</c:v>
                </c:pt>
                <c:pt idx="7">
                  <c:v>28.4</c:v>
                </c:pt>
                <c:pt idx="8">
                  <c:v>40.5</c:v>
                </c:pt>
                <c:pt idx="9">
                  <c:v>29.9</c:v>
                </c:pt>
                <c:pt idx="10">
                  <c:v>35.4</c:v>
                </c:pt>
                <c:pt idx="11">
                  <c:v>38.9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89-4CB8-B086-BDEA5F3B32BC}"/>
            </c:ext>
          </c:extLst>
        </c:ser>
        <c:ser>
          <c:idx val="2"/>
          <c:order val="2"/>
          <c:tx>
            <c:strRef>
              <c:f>Медицина!$E$117</c:f>
              <c:strCache>
                <c:ptCount val="1"/>
                <c:pt idx="0">
                  <c:v>никогда не сталкивался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Медицина!$B$118:$B$129</c:f>
              <c:strCache>
                <c:ptCount val="12"/>
                <c:pt idx="0">
                  <c:v>Недостаточное количество талонов к нужному врачу</c:v>
                </c:pt>
                <c:pt idx="1">
                  <c:v>Отсутствие врачей-специалистов</c:v>
                </c:pt>
                <c:pt idx="2">
                  <c:v>Большие очереди</c:v>
                </c:pt>
                <c:pt idx="3">
                  <c:v>Непонятная система заказа талона</c:v>
                </c:pt>
                <c:pt idx="4">
                  <c:v>Сложность в поиске кабинета</c:v>
                </c:pt>
                <c:pt idx="5">
                  <c:v>Физически тяжело передвигаться по поликлинике (в связи с отсутствием лифта, узкими дверями и т.д.)</c:v>
                </c:pt>
                <c:pt idx="6">
                  <c:v>Грубость, неуважение со стороны медицинского персонала</c:v>
                </c:pt>
                <c:pt idx="7">
                  <c:v>Недостаточность обустройства организации здравоохранения, некомфортность</c:v>
                </c:pt>
                <c:pt idx="8">
                  <c:v>Недостаточное объяснение диагноза или лечения со стороны врача</c:v>
                </c:pt>
                <c:pt idx="9">
                  <c:v>Высокая стоимость назначенных лекарственных средств</c:v>
                </c:pt>
                <c:pt idx="10">
                  <c:v>Долгое ожидание прибытия бригады скорой помощи</c:v>
                </c:pt>
                <c:pt idx="11">
                  <c:v>Постоянно отправляют от одного врача к другому </c:v>
                </c:pt>
              </c:strCache>
            </c:strRef>
          </c:cat>
          <c:val>
            <c:numRef>
              <c:f>Медицина!$E$118:$E$129</c:f>
              <c:numCache>
                <c:formatCode>General</c:formatCode>
                <c:ptCount val="12"/>
                <c:pt idx="0">
                  <c:v>12.9</c:v>
                </c:pt>
                <c:pt idx="1">
                  <c:v>14.6</c:v>
                </c:pt>
                <c:pt idx="2">
                  <c:v>10.7</c:v>
                </c:pt>
                <c:pt idx="3">
                  <c:v>39.800000000000011</c:v>
                </c:pt>
                <c:pt idx="4">
                  <c:v>54.6</c:v>
                </c:pt>
                <c:pt idx="5">
                  <c:v>50.4</c:v>
                </c:pt>
                <c:pt idx="6">
                  <c:v>55.1</c:v>
                </c:pt>
                <c:pt idx="7">
                  <c:v>40.9</c:v>
                </c:pt>
                <c:pt idx="8">
                  <c:v>31.1</c:v>
                </c:pt>
                <c:pt idx="9">
                  <c:v>7.6</c:v>
                </c:pt>
                <c:pt idx="10">
                  <c:v>39.1</c:v>
                </c:pt>
                <c:pt idx="11">
                  <c:v>38.5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E89-4CB8-B086-BDEA5F3B32BC}"/>
            </c:ext>
          </c:extLst>
        </c:ser>
        <c:ser>
          <c:idx val="3"/>
          <c:order val="3"/>
          <c:tx>
            <c:strRef>
              <c:f>Медицина!$F$117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delete val="1"/>
          </c:dLbls>
          <c:cat>
            <c:strRef>
              <c:f>Медицина!$B$118:$B$129</c:f>
              <c:strCache>
                <c:ptCount val="12"/>
                <c:pt idx="0">
                  <c:v>Недостаточное количество талонов к нужному врачу</c:v>
                </c:pt>
                <c:pt idx="1">
                  <c:v>Отсутствие врачей-специалистов</c:v>
                </c:pt>
                <c:pt idx="2">
                  <c:v>Большие очереди</c:v>
                </c:pt>
                <c:pt idx="3">
                  <c:v>Непонятная система заказа талона</c:v>
                </c:pt>
                <c:pt idx="4">
                  <c:v>Сложность в поиске кабинета</c:v>
                </c:pt>
                <c:pt idx="5">
                  <c:v>Физически тяжело передвигаться по поликлинике (в связи с отсутствием лифта, узкими дверями и т.д.)</c:v>
                </c:pt>
                <c:pt idx="6">
                  <c:v>Грубость, неуважение со стороны медицинского персонала</c:v>
                </c:pt>
                <c:pt idx="7">
                  <c:v>Недостаточность обустройства организации здравоохранения, некомфортность</c:v>
                </c:pt>
                <c:pt idx="8">
                  <c:v>Недостаточное объяснение диагноза или лечения со стороны врача</c:v>
                </c:pt>
                <c:pt idx="9">
                  <c:v>Высокая стоимость назначенных лекарственных средств</c:v>
                </c:pt>
                <c:pt idx="10">
                  <c:v>Долгое ожидание прибытия бригады скорой помощи</c:v>
                </c:pt>
                <c:pt idx="11">
                  <c:v>Постоянно отправляют от одного врача к другому </c:v>
                </c:pt>
              </c:strCache>
            </c:strRef>
          </c:cat>
          <c:val>
            <c:numRef>
              <c:f>Медицина!$F$118:$F$129</c:f>
              <c:numCache>
                <c:formatCode>General</c:formatCode>
                <c:ptCount val="12"/>
                <c:pt idx="0">
                  <c:v>4.2</c:v>
                </c:pt>
                <c:pt idx="1">
                  <c:v>7.5</c:v>
                </c:pt>
                <c:pt idx="2">
                  <c:v>2.4</c:v>
                </c:pt>
                <c:pt idx="3">
                  <c:v>6.4</c:v>
                </c:pt>
                <c:pt idx="4">
                  <c:v>4</c:v>
                </c:pt>
                <c:pt idx="5">
                  <c:v>6.7</c:v>
                </c:pt>
                <c:pt idx="6">
                  <c:v>3.4</c:v>
                </c:pt>
                <c:pt idx="7">
                  <c:v>8.7000000000000011</c:v>
                </c:pt>
                <c:pt idx="8">
                  <c:v>7.4</c:v>
                </c:pt>
                <c:pt idx="9">
                  <c:v>3.1</c:v>
                </c:pt>
                <c:pt idx="10">
                  <c:v>13.6</c:v>
                </c:pt>
                <c:pt idx="11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E89-4CB8-B086-BDEA5F3B32BC}"/>
            </c:ext>
          </c:extLst>
        </c:ser>
        <c:dLbls>
          <c:showVal val="1"/>
        </c:dLbls>
        <c:overlap val="100"/>
        <c:axId val="73216384"/>
        <c:axId val="73217920"/>
      </c:barChart>
      <c:catAx>
        <c:axId val="732163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3217920"/>
        <c:crosses val="autoZero"/>
        <c:auto val="1"/>
        <c:lblAlgn val="ctr"/>
        <c:lblOffset val="100"/>
      </c:catAx>
      <c:valAx>
        <c:axId val="73217920"/>
        <c:scaling>
          <c:orientation val="minMax"/>
          <c:max val="100"/>
        </c:scaling>
        <c:axPos val="l"/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32163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100" b="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Медицина!$C$132</c:f>
              <c:strCache>
                <c:ptCount val="1"/>
                <c:pt idx="0">
                  <c:v>сталкивался постоянно/часто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0E-402B-9B9D-8DD5055BEF7A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0E-402B-9B9D-8DD5055BEF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Медицина!$B$133:$B$140</c:f>
              <c:strCache>
                <c:ptCount val="8"/>
                <c:pt idx="0">
                  <c:v>Сложность в том, чтобы дозвониться в поликлинику</c:v>
                </c:pt>
                <c:pt idx="1">
                  <c:v>Долгое ожидание врача</c:v>
                </c:pt>
                <c:pt idx="2">
                  <c:v>Долгое ожидание выполнений рекомендаций врача (анализы, обследование не дому и т.д.)</c:v>
                </c:pt>
                <c:pt idx="3">
                  <c:v>Несоблюдение назначенной периодичности посещений медицинскими работниками, выполнения назначенных процедур</c:v>
                </c:pt>
                <c:pt idx="4">
                  <c:v>Грубость, неуважение со стороны медицинского персонала</c:v>
                </c:pt>
                <c:pt idx="5">
                  <c:v>Недостаточное объяснение диагноза или лечения со стороны врача</c:v>
                </c:pt>
                <c:pt idx="6">
                  <c:v>Высокая стоимость назначенных лекарственных средств</c:v>
                </c:pt>
                <c:pt idx="7">
                  <c:v>Долгое ожидание прибытия бригады скорой помощи</c:v>
                </c:pt>
              </c:strCache>
            </c:strRef>
          </c:cat>
          <c:val>
            <c:numRef>
              <c:f>Медицина!$C$133:$C$140</c:f>
              <c:numCache>
                <c:formatCode>General</c:formatCode>
                <c:ptCount val="8"/>
                <c:pt idx="0">
                  <c:v>21.9</c:v>
                </c:pt>
                <c:pt idx="1">
                  <c:v>21.9</c:v>
                </c:pt>
                <c:pt idx="2">
                  <c:v>12.5</c:v>
                </c:pt>
                <c:pt idx="3">
                  <c:v>4.7</c:v>
                </c:pt>
                <c:pt idx="4">
                  <c:v>1.6</c:v>
                </c:pt>
                <c:pt idx="5">
                  <c:v>12.5</c:v>
                </c:pt>
                <c:pt idx="6">
                  <c:v>57.8</c:v>
                </c:pt>
                <c:pt idx="7">
                  <c:v>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D0E-402B-9B9D-8DD5055BEF7A}"/>
            </c:ext>
          </c:extLst>
        </c:ser>
        <c:ser>
          <c:idx val="1"/>
          <c:order val="1"/>
          <c:tx>
            <c:strRef>
              <c:f>Медицина!$D$132</c:f>
              <c:strCache>
                <c:ptCount val="1"/>
                <c:pt idx="0">
                  <c:v>сталкивался иногда/редко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Медицина!$B$133:$B$140</c:f>
              <c:strCache>
                <c:ptCount val="8"/>
                <c:pt idx="0">
                  <c:v>Сложность в том, чтобы дозвониться в поликлинику</c:v>
                </c:pt>
                <c:pt idx="1">
                  <c:v>Долгое ожидание врача</c:v>
                </c:pt>
                <c:pt idx="2">
                  <c:v>Долгое ожидание выполнений рекомендаций врача (анализы, обследование не дому и т.д.)</c:v>
                </c:pt>
                <c:pt idx="3">
                  <c:v>Несоблюдение назначенной периодичности посещений медицинскими работниками, выполнения назначенных процедур</c:v>
                </c:pt>
                <c:pt idx="4">
                  <c:v>Грубость, неуважение со стороны медицинского персонала</c:v>
                </c:pt>
                <c:pt idx="5">
                  <c:v>Недостаточное объяснение диагноза или лечения со стороны врача</c:v>
                </c:pt>
                <c:pt idx="6">
                  <c:v>Высокая стоимость назначенных лекарственных средств</c:v>
                </c:pt>
                <c:pt idx="7">
                  <c:v>Долгое ожидание прибытия бригады скорой помощи</c:v>
                </c:pt>
              </c:strCache>
            </c:strRef>
          </c:cat>
          <c:val>
            <c:numRef>
              <c:f>Медицина!$D$133:$D$140</c:f>
              <c:numCache>
                <c:formatCode>General</c:formatCode>
                <c:ptCount val="8"/>
                <c:pt idx="0">
                  <c:v>37.5</c:v>
                </c:pt>
                <c:pt idx="1">
                  <c:v>43.8</c:v>
                </c:pt>
                <c:pt idx="2">
                  <c:v>34.4</c:v>
                </c:pt>
                <c:pt idx="3">
                  <c:v>25</c:v>
                </c:pt>
                <c:pt idx="4">
                  <c:v>20.3</c:v>
                </c:pt>
                <c:pt idx="5">
                  <c:v>39.1</c:v>
                </c:pt>
                <c:pt idx="6">
                  <c:v>21.9</c:v>
                </c:pt>
                <c:pt idx="7">
                  <c:v>46.9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D0E-402B-9B9D-8DD5055BEF7A}"/>
            </c:ext>
          </c:extLst>
        </c:ser>
        <c:ser>
          <c:idx val="2"/>
          <c:order val="2"/>
          <c:tx>
            <c:strRef>
              <c:f>Медицина!$E$132</c:f>
              <c:strCache>
                <c:ptCount val="1"/>
                <c:pt idx="0">
                  <c:v>никогда не сталкивался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Медицина!$B$133:$B$140</c:f>
              <c:strCache>
                <c:ptCount val="8"/>
                <c:pt idx="0">
                  <c:v>Сложность в том, чтобы дозвониться в поликлинику</c:v>
                </c:pt>
                <c:pt idx="1">
                  <c:v>Долгое ожидание врача</c:v>
                </c:pt>
                <c:pt idx="2">
                  <c:v>Долгое ожидание выполнений рекомендаций врача (анализы, обследование не дому и т.д.)</c:v>
                </c:pt>
                <c:pt idx="3">
                  <c:v>Несоблюдение назначенной периодичности посещений медицинскими работниками, выполнения назначенных процедур</c:v>
                </c:pt>
                <c:pt idx="4">
                  <c:v>Грубость, неуважение со стороны медицинского персонала</c:v>
                </c:pt>
                <c:pt idx="5">
                  <c:v>Недостаточное объяснение диагноза или лечения со стороны врача</c:v>
                </c:pt>
                <c:pt idx="6">
                  <c:v>Высокая стоимость назначенных лекарственных средств</c:v>
                </c:pt>
                <c:pt idx="7">
                  <c:v>Долгое ожидание прибытия бригады скорой помощи</c:v>
                </c:pt>
              </c:strCache>
            </c:strRef>
          </c:cat>
          <c:val>
            <c:numRef>
              <c:f>Медицина!$E$133:$E$140</c:f>
              <c:numCache>
                <c:formatCode>General</c:formatCode>
                <c:ptCount val="8"/>
                <c:pt idx="0">
                  <c:v>31.2</c:v>
                </c:pt>
                <c:pt idx="1">
                  <c:v>28.1</c:v>
                </c:pt>
                <c:pt idx="2">
                  <c:v>35.9</c:v>
                </c:pt>
                <c:pt idx="3">
                  <c:v>53.1</c:v>
                </c:pt>
                <c:pt idx="4">
                  <c:v>70.3</c:v>
                </c:pt>
                <c:pt idx="5">
                  <c:v>37.5</c:v>
                </c:pt>
                <c:pt idx="6">
                  <c:v>12.5</c:v>
                </c:pt>
                <c:pt idx="7">
                  <c:v>35.9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D0E-402B-9B9D-8DD5055BEF7A}"/>
            </c:ext>
          </c:extLst>
        </c:ser>
        <c:ser>
          <c:idx val="3"/>
          <c:order val="3"/>
          <c:tx>
            <c:strRef>
              <c:f>Медицина!$F$132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delete val="1"/>
          </c:dLbls>
          <c:cat>
            <c:strRef>
              <c:f>Медицина!$B$133:$B$140</c:f>
              <c:strCache>
                <c:ptCount val="8"/>
                <c:pt idx="0">
                  <c:v>Сложность в том, чтобы дозвониться в поликлинику</c:v>
                </c:pt>
                <c:pt idx="1">
                  <c:v>Долгое ожидание врача</c:v>
                </c:pt>
                <c:pt idx="2">
                  <c:v>Долгое ожидание выполнений рекомендаций врача (анализы, обследование не дому и т.д.)</c:v>
                </c:pt>
                <c:pt idx="3">
                  <c:v>Несоблюдение назначенной периодичности посещений медицинскими работниками, выполнения назначенных процедур</c:v>
                </c:pt>
                <c:pt idx="4">
                  <c:v>Грубость, неуважение со стороны медицинского персонала</c:v>
                </c:pt>
                <c:pt idx="5">
                  <c:v>Недостаточное объяснение диагноза или лечения со стороны врача</c:v>
                </c:pt>
                <c:pt idx="6">
                  <c:v>Высокая стоимость назначенных лекарственных средств</c:v>
                </c:pt>
                <c:pt idx="7">
                  <c:v>Долгое ожидание прибытия бригады скорой помощи</c:v>
                </c:pt>
              </c:strCache>
            </c:strRef>
          </c:cat>
          <c:val>
            <c:numRef>
              <c:f>Медицина!$F$133:$F$140</c:f>
              <c:numCache>
                <c:formatCode>General</c:formatCode>
                <c:ptCount val="8"/>
                <c:pt idx="0">
                  <c:v>9.4</c:v>
                </c:pt>
                <c:pt idx="1">
                  <c:v>6.2</c:v>
                </c:pt>
                <c:pt idx="2">
                  <c:v>17.2</c:v>
                </c:pt>
                <c:pt idx="3">
                  <c:v>17.2</c:v>
                </c:pt>
                <c:pt idx="4">
                  <c:v>7.8</c:v>
                </c:pt>
                <c:pt idx="5">
                  <c:v>10.9</c:v>
                </c:pt>
                <c:pt idx="6">
                  <c:v>7.8</c:v>
                </c:pt>
                <c:pt idx="7">
                  <c:v>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D0E-402B-9B9D-8DD5055BEF7A}"/>
            </c:ext>
          </c:extLst>
        </c:ser>
        <c:dLbls>
          <c:showVal val="1"/>
        </c:dLbls>
        <c:overlap val="100"/>
        <c:axId val="73364608"/>
        <c:axId val="73366144"/>
      </c:barChart>
      <c:catAx>
        <c:axId val="7336460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3366144"/>
        <c:crosses val="autoZero"/>
        <c:auto val="1"/>
        <c:lblAlgn val="ctr"/>
        <c:lblOffset val="100"/>
      </c:catAx>
      <c:valAx>
        <c:axId val="73366144"/>
        <c:scaling>
          <c:orientation val="minMax"/>
          <c:max val="100"/>
        </c:scaling>
        <c:axPos val="b"/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336460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5429711731439608E-2"/>
          <c:y val="0.93232992924925362"/>
          <c:w val="0.87282905781078257"/>
          <c:h val="4.7209595492976257E-2"/>
        </c:manualLayout>
      </c:layout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Медицина!$C$163</c:f>
              <c:strCache>
                <c:ptCount val="1"/>
                <c:pt idx="0">
                  <c:v>повысят качество (скорее/точно)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Медицина!$B$164:$B$174</c:f>
              <c:strCache>
                <c:ptCount val="11"/>
                <c:pt idx="0">
                  <c:v>Ввести обязательное медицинское страхование </c:v>
                </c:pt>
                <c:pt idx="1">
                  <c:v>Больше услуг оказывать на дому</c:v>
                </c:pt>
                <c:pt idx="2">
                  <c:v>Создать обязательные отделения для пожилых людей</c:v>
                </c:pt>
                <c:pt idx="3">
                  <c:v>Выделить специальные дни приема только для пожилых людей</c:v>
                </c:pt>
                <c:pt idx="4">
                  <c:v>Увеличить срок действия рецепта для пожилых людей</c:v>
                </c:pt>
                <c:pt idx="5">
                  <c:v>Увеличить время приема врача</c:v>
                </c:pt>
                <c:pt idx="6">
                  <c:v>Внедрить систему оценки качества услуг получателем</c:v>
                </c:pt>
                <c:pt idx="7">
                  <c:v>Повысить зарплаты врачам</c:v>
                </c:pt>
                <c:pt idx="8">
                  <c:v>Расширить виды услуг для пожилых людей</c:v>
                </c:pt>
                <c:pt idx="9">
                  <c:v>Повысить квалификацию врачей</c:v>
                </c:pt>
                <c:pt idx="10">
                  <c:v>Просто и понятно рассказать об услугах, на которые имеют право пожилые люди</c:v>
                </c:pt>
              </c:strCache>
            </c:strRef>
          </c:cat>
          <c:val>
            <c:numRef>
              <c:f>Медицина!$C$164:$C$174</c:f>
              <c:numCache>
                <c:formatCode>General</c:formatCode>
                <c:ptCount val="11"/>
                <c:pt idx="0">
                  <c:v>42.8</c:v>
                </c:pt>
                <c:pt idx="1">
                  <c:v>73.8</c:v>
                </c:pt>
                <c:pt idx="2">
                  <c:v>71.400000000000006</c:v>
                </c:pt>
                <c:pt idx="3">
                  <c:v>67.099999999999994</c:v>
                </c:pt>
                <c:pt idx="4">
                  <c:v>71.7</c:v>
                </c:pt>
                <c:pt idx="5">
                  <c:v>64.5</c:v>
                </c:pt>
                <c:pt idx="6">
                  <c:v>59.9</c:v>
                </c:pt>
                <c:pt idx="7">
                  <c:v>62.9</c:v>
                </c:pt>
                <c:pt idx="8">
                  <c:v>58.5</c:v>
                </c:pt>
                <c:pt idx="9">
                  <c:v>76.599999999999994</c:v>
                </c:pt>
                <c:pt idx="10">
                  <c:v>75.8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0B-4999-AE15-F399B44B9B24}"/>
            </c:ext>
          </c:extLst>
        </c:ser>
        <c:ser>
          <c:idx val="1"/>
          <c:order val="1"/>
          <c:tx>
            <c:strRef>
              <c:f>Медицина!$D$163</c:f>
              <c:strCache>
                <c:ptCount val="1"/>
                <c:pt idx="0">
                  <c:v>не повысят качество (скорее/точно)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Медицина!$B$164:$B$174</c:f>
              <c:strCache>
                <c:ptCount val="11"/>
                <c:pt idx="0">
                  <c:v>Ввести обязательное медицинское страхование </c:v>
                </c:pt>
                <c:pt idx="1">
                  <c:v>Больше услуг оказывать на дому</c:v>
                </c:pt>
                <c:pt idx="2">
                  <c:v>Создать обязательные отделения для пожилых людей</c:v>
                </c:pt>
                <c:pt idx="3">
                  <c:v>Выделить специальные дни приема только для пожилых людей</c:v>
                </c:pt>
                <c:pt idx="4">
                  <c:v>Увеличить срок действия рецепта для пожилых людей</c:v>
                </c:pt>
                <c:pt idx="5">
                  <c:v>Увеличить время приема врача</c:v>
                </c:pt>
                <c:pt idx="6">
                  <c:v>Внедрить систему оценки качества услуг получателем</c:v>
                </c:pt>
                <c:pt idx="7">
                  <c:v>Повысить зарплаты врачам</c:v>
                </c:pt>
                <c:pt idx="8">
                  <c:v>Расширить виды услуг для пожилых людей</c:v>
                </c:pt>
                <c:pt idx="9">
                  <c:v>Повысить квалификацию врачей</c:v>
                </c:pt>
                <c:pt idx="10">
                  <c:v>Просто и понятно рассказать об услугах, на которые имеют право пожилые люди</c:v>
                </c:pt>
              </c:strCache>
            </c:strRef>
          </c:cat>
          <c:val>
            <c:numRef>
              <c:f>Медицина!$D$164:$D$174</c:f>
              <c:numCache>
                <c:formatCode>General</c:formatCode>
                <c:ptCount val="11"/>
                <c:pt idx="0">
                  <c:v>29.7</c:v>
                </c:pt>
                <c:pt idx="1">
                  <c:v>17.2</c:v>
                </c:pt>
                <c:pt idx="2">
                  <c:v>17.8</c:v>
                </c:pt>
                <c:pt idx="3">
                  <c:v>24.4</c:v>
                </c:pt>
                <c:pt idx="4">
                  <c:v>18.399999999999999</c:v>
                </c:pt>
                <c:pt idx="5">
                  <c:v>26.5</c:v>
                </c:pt>
                <c:pt idx="6">
                  <c:v>25.5</c:v>
                </c:pt>
                <c:pt idx="7">
                  <c:v>24.1</c:v>
                </c:pt>
                <c:pt idx="8">
                  <c:v>23.6</c:v>
                </c:pt>
                <c:pt idx="9">
                  <c:v>14.2</c:v>
                </c:pt>
                <c:pt idx="10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70B-4999-AE15-F399B44B9B24}"/>
            </c:ext>
          </c:extLst>
        </c:ser>
        <c:ser>
          <c:idx val="2"/>
          <c:order val="2"/>
          <c:tx>
            <c:strRef>
              <c:f>Медицина!$E$163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dLbls>
            <c:delete val="1"/>
          </c:dLbls>
          <c:cat>
            <c:strRef>
              <c:f>Медицина!$B$164:$B$174</c:f>
              <c:strCache>
                <c:ptCount val="11"/>
                <c:pt idx="0">
                  <c:v>Ввести обязательное медицинское страхование </c:v>
                </c:pt>
                <c:pt idx="1">
                  <c:v>Больше услуг оказывать на дому</c:v>
                </c:pt>
                <c:pt idx="2">
                  <c:v>Создать обязательные отделения для пожилых людей</c:v>
                </c:pt>
                <c:pt idx="3">
                  <c:v>Выделить специальные дни приема только для пожилых людей</c:v>
                </c:pt>
                <c:pt idx="4">
                  <c:v>Увеличить срок действия рецепта для пожилых людей</c:v>
                </c:pt>
                <c:pt idx="5">
                  <c:v>Увеличить время приема врача</c:v>
                </c:pt>
                <c:pt idx="6">
                  <c:v>Внедрить систему оценки качества услуг получателем</c:v>
                </c:pt>
                <c:pt idx="7">
                  <c:v>Повысить зарплаты врачам</c:v>
                </c:pt>
                <c:pt idx="8">
                  <c:v>Расширить виды услуг для пожилых людей</c:v>
                </c:pt>
                <c:pt idx="9">
                  <c:v>Повысить квалификацию врачей</c:v>
                </c:pt>
                <c:pt idx="10">
                  <c:v>Просто и понятно рассказать об услугах, на которые имеют право пожилые люди</c:v>
                </c:pt>
              </c:strCache>
            </c:strRef>
          </c:cat>
          <c:val>
            <c:numRef>
              <c:f>Медицина!$E$164:$E$174</c:f>
              <c:numCache>
                <c:formatCode>General</c:formatCode>
                <c:ptCount val="11"/>
                <c:pt idx="0">
                  <c:v>27.5</c:v>
                </c:pt>
                <c:pt idx="1">
                  <c:v>9</c:v>
                </c:pt>
                <c:pt idx="2">
                  <c:v>10.8</c:v>
                </c:pt>
                <c:pt idx="3">
                  <c:v>8.5</c:v>
                </c:pt>
                <c:pt idx="4">
                  <c:v>9.9</c:v>
                </c:pt>
                <c:pt idx="5">
                  <c:v>9</c:v>
                </c:pt>
                <c:pt idx="6">
                  <c:v>14.6</c:v>
                </c:pt>
                <c:pt idx="7">
                  <c:v>13</c:v>
                </c:pt>
                <c:pt idx="8">
                  <c:v>17.899999999999999</c:v>
                </c:pt>
                <c:pt idx="9">
                  <c:v>9.2000000000000011</c:v>
                </c:pt>
                <c:pt idx="10">
                  <c:v>10.200000000000001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70B-4999-AE15-F399B44B9B24}"/>
            </c:ext>
          </c:extLst>
        </c:ser>
        <c:dLbls>
          <c:showVal val="1"/>
        </c:dLbls>
        <c:overlap val="100"/>
        <c:axId val="73499392"/>
        <c:axId val="73500928"/>
      </c:barChart>
      <c:catAx>
        <c:axId val="7349939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3500928"/>
        <c:crosses val="autoZero"/>
        <c:auto val="1"/>
        <c:lblAlgn val="ctr"/>
        <c:lblOffset val="100"/>
      </c:catAx>
      <c:valAx>
        <c:axId val="73500928"/>
        <c:scaling>
          <c:orientation val="minMax"/>
          <c:max val="100"/>
        </c:scaling>
        <c:axPos val="b"/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349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4A3-44A6-9530-965CBA4049F4}"/>
              </c:ext>
            </c:extLst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4A3-44A6-9530-965CBA4049F4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4A3-44A6-9530-965CBA4049F4}"/>
              </c:ext>
            </c:extLst>
          </c:dPt>
          <c:dPt>
            <c:idx val="3"/>
            <c:spPr>
              <a:solidFill>
                <a:srgbClr val="7030A0">
                  <a:alpha val="58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4A3-44A6-9530-965CBA4049F4}"/>
              </c:ext>
            </c:extLst>
          </c:dPt>
          <c:dPt>
            <c:idx val="4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4A3-44A6-9530-965CBA4049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'Физическая активность и спорт'!$B$1:$B$5</c:f>
              <c:strCache>
                <c:ptCount val="5"/>
                <c:pt idx="0">
                  <c:v>ежедневно</c:v>
                </c:pt>
                <c:pt idx="1">
                  <c:v>несколько раз в неделю</c:v>
                </c:pt>
                <c:pt idx="2">
                  <c:v>несколько раз в месяц</c:v>
                </c:pt>
                <c:pt idx="3">
                  <c:v>раз в месяц и реже</c:v>
                </c:pt>
                <c:pt idx="4">
                  <c:v>не занимаюсь</c:v>
                </c:pt>
              </c:strCache>
            </c:strRef>
          </c:cat>
          <c:val>
            <c:numRef>
              <c:f>'Физическая активность и спорт'!$D$1:$D$5</c:f>
              <c:numCache>
                <c:formatCode>General</c:formatCode>
                <c:ptCount val="5"/>
                <c:pt idx="0">
                  <c:v>32</c:v>
                </c:pt>
                <c:pt idx="1">
                  <c:v>13.6</c:v>
                </c:pt>
                <c:pt idx="2">
                  <c:v>4.2</c:v>
                </c:pt>
                <c:pt idx="3">
                  <c:v>4.4000000000000004</c:v>
                </c:pt>
                <c:pt idx="4">
                  <c:v>45.9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4A3-44A6-9530-965CBA4049F4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771817585301836E-2"/>
          <c:y val="0.83180361915769718"/>
          <c:w val="0.92603969816272969"/>
          <c:h val="0.14444069204652174"/>
        </c:manualLayout>
      </c:layout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Сопряженность!$K$22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Сопряженность!$J$23:$J$27</c:f>
              <c:strCache>
                <c:ptCount val="5"/>
                <c:pt idx="0">
                  <c:v>ежедневно</c:v>
                </c:pt>
                <c:pt idx="1">
                  <c:v>несколько раз в неделю</c:v>
                </c:pt>
                <c:pt idx="2">
                  <c:v>несколько раз в месяц</c:v>
                </c:pt>
                <c:pt idx="3">
                  <c:v>раз в месяц и реже</c:v>
                </c:pt>
                <c:pt idx="4">
                  <c:v>не занимаюсь</c:v>
                </c:pt>
              </c:strCache>
            </c:strRef>
          </c:cat>
          <c:val>
            <c:numRef>
              <c:f>Сопряженность!$K$23:$K$27</c:f>
              <c:numCache>
                <c:formatCode>General</c:formatCode>
                <c:ptCount val="5"/>
                <c:pt idx="0">
                  <c:v>36.800000000000011</c:v>
                </c:pt>
                <c:pt idx="1">
                  <c:v>11.7</c:v>
                </c:pt>
                <c:pt idx="2">
                  <c:v>3.9</c:v>
                </c:pt>
                <c:pt idx="3">
                  <c:v>5.3</c:v>
                </c:pt>
                <c:pt idx="4">
                  <c:v>42.3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61-41A7-9130-54A9903562E6}"/>
            </c:ext>
          </c:extLst>
        </c:ser>
        <c:ser>
          <c:idx val="1"/>
          <c:order val="1"/>
          <c:tx>
            <c:strRef>
              <c:f>Сопряженность!$L$22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Сопряженность!$J$23:$J$27</c:f>
              <c:strCache>
                <c:ptCount val="5"/>
                <c:pt idx="0">
                  <c:v>ежедневно</c:v>
                </c:pt>
                <c:pt idx="1">
                  <c:v>несколько раз в неделю</c:v>
                </c:pt>
                <c:pt idx="2">
                  <c:v>несколько раз в месяц</c:v>
                </c:pt>
                <c:pt idx="3">
                  <c:v>раз в месяц и реже</c:v>
                </c:pt>
                <c:pt idx="4">
                  <c:v>не занимаюсь</c:v>
                </c:pt>
              </c:strCache>
            </c:strRef>
          </c:cat>
          <c:val>
            <c:numRef>
              <c:f>Сопряженность!$L$23:$L$27</c:f>
              <c:numCache>
                <c:formatCode>General</c:formatCode>
                <c:ptCount val="5"/>
                <c:pt idx="0">
                  <c:v>28.7</c:v>
                </c:pt>
                <c:pt idx="1">
                  <c:v>14.8</c:v>
                </c:pt>
                <c:pt idx="2">
                  <c:v>4.4000000000000004</c:v>
                </c:pt>
                <c:pt idx="3">
                  <c:v>3.7</c:v>
                </c:pt>
                <c:pt idx="4">
                  <c:v>48.4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A61-41A7-9130-54A9903562E6}"/>
            </c:ext>
          </c:extLst>
        </c:ser>
        <c:dLbls>
          <c:showVal val="1"/>
        </c:dLbls>
        <c:gapWidth val="182"/>
        <c:axId val="73596288"/>
        <c:axId val="73286784"/>
      </c:barChart>
      <c:catAx>
        <c:axId val="7359628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3286784"/>
        <c:crosses val="autoZero"/>
        <c:auto val="1"/>
        <c:lblAlgn val="ctr"/>
        <c:lblOffset val="100"/>
      </c:catAx>
      <c:valAx>
        <c:axId val="732867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359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dLbl>
              <c:idx val="8"/>
              <c:layout>
                <c:manualLayout>
                  <c:x val="0"/>
                  <c:y val="-4.4742729306487912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F3-4B25-813C-593C04D869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'Физическая активность и спорт'!$B$12:$B$20</c:f>
              <c:strCache>
                <c:ptCount val="9"/>
                <c:pt idx="0">
                  <c:v>другое</c:v>
                </c:pt>
                <c:pt idx="1">
                  <c:v>бадминтон</c:v>
                </c:pt>
                <c:pt idx="2">
                  <c:v>бег</c:v>
                </c:pt>
                <c:pt idx="3">
                  <c:v>скандинавская ходьба</c:v>
                </c:pt>
                <c:pt idx="4">
                  <c:v>плавание</c:v>
                </c:pt>
                <c:pt idx="5">
                  <c:v>велосипед </c:v>
                </c:pt>
                <c:pt idx="6">
                  <c:v>зарядка, упражнения</c:v>
                </c:pt>
                <c:pt idx="7">
                  <c:v>ходьба</c:v>
                </c:pt>
                <c:pt idx="8">
                  <c:v>физический труд на даче, в саду, огороде</c:v>
                </c:pt>
              </c:strCache>
            </c:strRef>
          </c:cat>
          <c:val>
            <c:numRef>
              <c:f>'Физическая активность и спорт'!$D$12:$D$20</c:f>
              <c:numCache>
                <c:formatCode>General</c:formatCode>
                <c:ptCount val="9"/>
                <c:pt idx="0">
                  <c:v>2.1</c:v>
                </c:pt>
                <c:pt idx="1">
                  <c:v>0</c:v>
                </c:pt>
                <c:pt idx="2">
                  <c:v>1</c:v>
                </c:pt>
                <c:pt idx="3">
                  <c:v>1.6</c:v>
                </c:pt>
                <c:pt idx="4">
                  <c:v>3.3</c:v>
                </c:pt>
                <c:pt idx="5">
                  <c:v>8.9</c:v>
                </c:pt>
                <c:pt idx="6">
                  <c:v>13.8</c:v>
                </c:pt>
                <c:pt idx="7">
                  <c:v>26.5</c:v>
                </c:pt>
                <c:pt idx="8">
                  <c:v>37.800000000000011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F3-4B25-813C-593C04D86991}"/>
            </c:ext>
          </c:extLst>
        </c:ser>
        <c:dLbls>
          <c:showVal val="1"/>
        </c:dLbls>
        <c:gapWidth val="182"/>
        <c:axId val="73606272"/>
        <c:axId val="73607808"/>
      </c:barChart>
      <c:catAx>
        <c:axId val="7360627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3607808"/>
        <c:crosses val="autoZero"/>
        <c:auto val="1"/>
        <c:lblAlgn val="ctr"/>
        <c:lblOffset val="100"/>
      </c:catAx>
      <c:valAx>
        <c:axId val="73607808"/>
        <c:scaling>
          <c:orientation val="minMax"/>
          <c:max val="45"/>
          <c:min val="0"/>
        </c:scaling>
        <c:axPos val="b"/>
        <c:numFmt formatCode="General" sourceLinked="0"/>
        <c:majorTickMark val="none"/>
        <c:tickLblPos val="nextTo"/>
        <c:spPr>
          <a:noFill/>
          <a:ln>
            <a:solidFill>
              <a:schemeClr val="tx1">
                <a:alpha val="99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360627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'Физическая активность и спорт'!$B$27:$B$35</c:f>
              <c:strCache>
                <c:ptCount val="9"/>
                <c:pt idx="0">
                  <c:v>другое</c:v>
                </c:pt>
                <c:pt idx="1">
                  <c:v>отсутствие знаний о том, как правильно заниматься</c:v>
                </c:pt>
                <c:pt idx="2">
                  <c:v>дорого посещать специальные центры, кружки</c:v>
                </c:pt>
                <c:pt idx="3">
                  <c:v>отсутствуют такие занятия для пожилых людей </c:v>
                </c:pt>
                <c:pt idx="4">
                  <c:v>отсутствие условий (оздоровительных центров, площадок, кружков) в шаговой доступности</c:v>
                </c:pt>
                <c:pt idx="5">
                  <c:v>отсутствие единомышленников, компании</c:v>
                </c:pt>
                <c:pt idx="6">
                  <c:v>отсутствие желания</c:v>
                </c:pt>
                <c:pt idx="7">
                  <c:v>отсутствие свободного времени</c:v>
                </c:pt>
                <c:pt idx="8">
                  <c:v>тяжело выполнять прежние нагрузки, не позволяет состояние здоровья</c:v>
                </c:pt>
              </c:strCache>
            </c:strRef>
          </c:cat>
          <c:val>
            <c:numRef>
              <c:f>'Физическая активность и спорт'!$D$27:$D$35</c:f>
              <c:numCache>
                <c:formatCode>General</c:formatCode>
                <c:ptCount val="9"/>
                <c:pt idx="0">
                  <c:v>12.8</c:v>
                </c:pt>
                <c:pt idx="1">
                  <c:v>6.4</c:v>
                </c:pt>
                <c:pt idx="2">
                  <c:v>6.8</c:v>
                </c:pt>
                <c:pt idx="3">
                  <c:v>7.9</c:v>
                </c:pt>
                <c:pt idx="4">
                  <c:v>8.5</c:v>
                </c:pt>
                <c:pt idx="5">
                  <c:v>9</c:v>
                </c:pt>
                <c:pt idx="6">
                  <c:v>19.600000000000001</c:v>
                </c:pt>
                <c:pt idx="7">
                  <c:v>26</c:v>
                </c:pt>
                <c:pt idx="8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1B-45D0-88BE-60C2EC555C13}"/>
            </c:ext>
          </c:extLst>
        </c:ser>
        <c:dLbls>
          <c:showVal val="1"/>
        </c:dLbls>
        <c:gapWidth val="182"/>
        <c:axId val="73627520"/>
        <c:axId val="73629056"/>
      </c:barChart>
      <c:catAx>
        <c:axId val="7362752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3629056"/>
        <c:crosses val="autoZero"/>
        <c:auto val="1"/>
        <c:lblAlgn val="ctr"/>
        <c:lblOffset val="100"/>
      </c:catAx>
      <c:valAx>
        <c:axId val="73629056"/>
        <c:scaling>
          <c:orientation val="minMax"/>
          <c:max val="45"/>
          <c:min val="0"/>
        </c:scaling>
        <c:axPos val="b"/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362752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09-4D7A-A364-5C628E2A0637}"/>
              </c:ext>
            </c:extLst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709-4D7A-A364-5C628E2A06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'Вредные привычки'!$B$1:$B$2</c:f>
              <c:strCache>
                <c:ptCount val="2"/>
                <c:pt idx="0">
                  <c:v>имеет</c:v>
                </c:pt>
                <c:pt idx="1">
                  <c:v>не имеет</c:v>
                </c:pt>
              </c:strCache>
            </c:strRef>
          </c:cat>
          <c:val>
            <c:numRef>
              <c:f>'Вредные привычки'!$D$1:$D$2</c:f>
              <c:numCache>
                <c:formatCode>General</c:formatCode>
                <c:ptCount val="2"/>
                <c:pt idx="0">
                  <c:v>23.1</c:v>
                </c:pt>
                <c:pt idx="1">
                  <c:v>76.900000000000006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709-4D7A-A364-5C628E2A0637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ru-RU">
                <a:solidFill>
                  <a:schemeClr val="tx1"/>
                </a:solidFill>
              </a:rPr>
              <a:t>Проживание в одиночестве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'Семья, родственники, одиночеств'!$B$28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'Семья, родственники, одиночеств'!$A$30:$A$35</c:f>
              <c:strCache>
                <c:ptCount val="6"/>
                <c:pt idx="0">
                  <c:v>55-59 лет</c:v>
                </c:pt>
                <c:pt idx="1">
                  <c:v>60-64 </c:v>
                </c:pt>
                <c:pt idx="2">
                  <c:v>65-69 лет</c:v>
                </c:pt>
                <c:pt idx="3">
                  <c:v>70-74 лет</c:v>
                </c:pt>
                <c:pt idx="4">
                  <c:v>75-79 лет</c:v>
                </c:pt>
                <c:pt idx="5">
                  <c:v>80 + лет</c:v>
                </c:pt>
              </c:strCache>
            </c:strRef>
          </c:cat>
          <c:val>
            <c:numRef>
              <c:f>'Семья, родственники, одиночеств'!$B$30:$B$35</c:f>
              <c:numCache>
                <c:formatCode>0.0%</c:formatCode>
                <c:ptCount val="6"/>
                <c:pt idx="0">
                  <c:v>0.25</c:v>
                </c:pt>
                <c:pt idx="1">
                  <c:v>0.36800000000000027</c:v>
                </c:pt>
                <c:pt idx="2">
                  <c:v>0.38600000000000023</c:v>
                </c:pt>
                <c:pt idx="3">
                  <c:v>0.48900000000000027</c:v>
                </c:pt>
                <c:pt idx="4">
                  <c:v>0.51900000000000002</c:v>
                </c:pt>
                <c:pt idx="5">
                  <c:v>0.60900000000000043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70-4B07-9838-4CB8C2E62B26}"/>
            </c:ext>
          </c:extLst>
        </c:ser>
        <c:ser>
          <c:idx val="1"/>
          <c:order val="1"/>
          <c:tx>
            <c:strRef>
              <c:f>'Семья, родственники, одиночеств'!$C$28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rgbClr val="002060">
                <a:alpha val="70000"/>
              </a:srgb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'Семья, родственники, одиночеств'!$A$30:$A$35</c:f>
              <c:strCache>
                <c:ptCount val="6"/>
                <c:pt idx="0">
                  <c:v>55-59 лет</c:v>
                </c:pt>
                <c:pt idx="1">
                  <c:v>60-64 </c:v>
                </c:pt>
                <c:pt idx="2">
                  <c:v>65-69 лет</c:v>
                </c:pt>
                <c:pt idx="3">
                  <c:v>70-74 лет</c:v>
                </c:pt>
                <c:pt idx="4">
                  <c:v>75-79 лет</c:v>
                </c:pt>
                <c:pt idx="5">
                  <c:v>80 + лет</c:v>
                </c:pt>
              </c:strCache>
            </c:strRef>
          </c:cat>
          <c:val>
            <c:numRef>
              <c:f>'Семья, родственники, одиночеств'!$C$30:$C$35</c:f>
              <c:numCache>
                <c:formatCode>0.0%</c:formatCode>
                <c:ptCount val="6"/>
                <c:pt idx="0">
                  <c:v>0.1490000000000001</c:v>
                </c:pt>
                <c:pt idx="1">
                  <c:v>0.1460000000000001</c:v>
                </c:pt>
                <c:pt idx="2">
                  <c:v>0.28000000000000008</c:v>
                </c:pt>
                <c:pt idx="3">
                  <c:v>0.31900000000000023</c:v>
                </c:pt>
                <c:pt idx="4">
                  <c:v>0.40600000000000008</c:v>
                </c:pt>
                <c:pt idx="5">
                  <c:v>0.27300000000000002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70-4B07-9838-4CB8C2E62B26}"/>
            </c:ext>
          </c:extLst>
        </c:ser>
        <c:gapWidth val="80"/>
        <c:overlap val="25"/>
        <c:axId val="201338880"/>
        <c:axId val="201340416"/>
      </c:barChart>
      <c:catAx>
        <c:axId val="2013388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340416"/>
        <c:crosses val="autoZero"/>
        <c:auto val="1"/>
        <c:lblAlgn val="ctr"/>
        <c:lblOffset val="100"/>
      </c:catAx>
      <c:valAx>
        <c:axId val="201340416"/>
        <c:scaling>
          <c:orientation val="minMax"/>
        </c:scaling>
        <c:delete val="1"/>
        <c:axPos val="l"/>
        <c:numFmt formatCode="0.0%" sourceLinked="1"/>
        <c:majorTickMark val="none"/>
        <c:tickLblPos val="nextTo"/>
        <c:crossAx val="20133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Сопряженность!$H$40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Сопряженность!$G$41:$G$42</c:f>
              <c:strCache>
                <c:ptCount val="2"/>
                <c:pt idx="0">
                  <c:v>имеет</c:v>
                </c:pt>
                <c:pt idx="1">
                  <c:v>не имеет</c:v>
                </c:pt>
              </c:strCache>
            </c:strRef>
          </c:cat>
          <c:val>
            <c:numRef>
              <c:f>Сопряженность!$H$41:$H$42</c:f>
              <c:numCache>
                <c:formatCode>General</c:formatCode>
                <c:ptCount val="2"/>
                <c:pt idx="0">
                  <c:v>47</c:v>
                </c:pt>
                <c:pt idx="1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D5-414F-969E-298A6B51CE7D}"/>
            </c:ext>
          </c:extLst>
        </c:ser>
        <c:ser>
          <c:idx val="1"/>
          <c:order val="1"/>
          <c:tx>
            <c:strRef>
              <c:f>Сопряженность!$I$40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Сопряженность!$G$41:$G$42</c:f>
              <c:strCache>
                <c:ptCount val="2"/>
                <c:pt idx="0">
                  <c:v>имеет</c:v>
                </c:pt>
                <c:pt idx="1">
                  <c:v>не имеет</c:v>
                </c:pt>
              </c:strCache>
            </c:strRef>
          </c:cat>
          <c:val>
            <c:numRef>
              <c:f>Сопряженность!$I$41:$I$42</c:f>
              <c:numCache>
                <c:formatCode>General</c:formatCode>
                <c:ptCount val="2"/>
                <c:pt idx="0">
                  <c:v>7</c:v>
                </c:pt>
                <c:pt idx="1">
                  <c:v>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BD5-414F-969E-298A6B51CE7D}"/>
            </c:ext>
          </c:extLst>
        </c:ser>
        <c:dLbls>
          <c:showVal val="1"/>
        </c:dLbls>
        <c:gapWidth val="219"/>
        <c:overlap val="-27"/>
        <c:axId val="73796608"/>
        <c:axId val="73835264"/>
      </c:barChart>
      <c:catAx>
        <c:axId val="737966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3835264"/>
        <c:crosses val="autoZero"/>
        <c:auto val="1"/>
        <c:lblAlgn val="ctr"/>
        <c:lblOffset val="100"/>
      </c:catAx>
      <c:valAx>
        <c:axId val="7383526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3796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'Вредные привычки'!$B$12:$B$16</c:f>
              <c:strCache>
                <c:ptCount val="5"/>
                <c:pt idx="0">
                  <c:v>курение</c:v>
                </c:pt>
                <c:pt idx="1">
                  <c:v>злоупотребление алкоголем</c:v>
                </c:pt>
                <c:pt idx="2">
                  <c:v>пристрастие к вредной еде (фастфуд, мучное, сладости, копчености), переедание</c:v>
                </c:pt>
                <c:pt idx="3">
                  <c:v>другое </c:v>
                </c:pt>
                <c:pt idx="4">
                  <c:v>затрудняюсь ответить или отказ от ответа</c:v>
                </c:pt>
              </c:strCache>
            </c:strRef>
          </c:cat>
          <c:val>
            <c:numRef>
              <c:f>'Вредные привычки'!$D$12:$D$16</c:f>
              <c:numCache>
                <c:formatCode>General</c:formatCode>
                <c:ptCount val="5"/>
                <c:pt idx="0">
                  <c:v>20.5</c:v>
                </c:pt>
                <c:pt idx="1">
                  <c:v>3.4</c:v>
                </c:pt>
                <c:pt idx="2">
                  <c:v>2.9</c:v>
                </c:pt>
                <c:pt idx="3">
                  <c:v>0.4</c:v>
                </c:pt>
                <c:pt idx="4">
                  <c:v>0.60000000000000009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AC-44BD-8020-9D0186697260}"/>
            </c:ext>
          </c:extLst>
        </c:ser>
        <c:dLbls>
          <c:showVal val="1"/>
        </c:dLbls>
        <c:gapWidth val="219"/>
        <c:overlap val="-27"/>
        <c:axId val="73851264"/>
        <c:axId val="73852800"/>
      </c:barChart>
      <c:catAx>
        <c:axId val="738512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3852800"/>
        <c:crosses val="autoZero"/>
        <c:auto val="1"/>
        <c:lblAlgn val="ctr"/>
        <c:lblOffset val="100"/>
      </c:catAx>
      <c:valAx>
        <c:axId val="73852800"/>
        <c:scaling>
          <c:orientation val="minMax"/>
        </c:scaling>
        <c:axPos val="l"/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385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bar"/>
        <c:grouping val="clustered"/>
        <c:ser>
          <c:idx val="0"/>
          <c:order val="0"/>
          <c:spPr>
            <a:solidFill>
              <a:schemeClr val="accent6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Val val="1"/>
          </c:dLbls>
          <c:cat>
            <c:strRef>
              <c:f>Лист2!$B$285:$B$288</c:f>
              <c:strCache>
                <c:ptCount val="4"/>
                <c:pt idx="0">
                  <c:v>Другое</c:v>
                </c:pt>
                <c:pt idx="1">
                  <c:v>Религиозная организация</c:v>
                </c:pt>
                <c:pt idx="2">
                  <c:v>Общественная организация</c:v>
                </c:pt>
                <c:pt idx="3">
                  <c:v>Государственное учреждение социального обслуживания</c:v>
                </c:pt>
              </c:strCache>
            </c:strRef>
          </c:cat>
          <c:val>
            <c:numRef>
              <c:f>Лист2!$C$285:$C$288</c:f>
              <c:numCache>
                <c:formatCode>General</c:formatCode>
                <c:ptCount val="4"/>
                <c:pt idx="0">
                  <c:v>1.1000000000000001</c:v>
                </c:pt>
                <c:pt idx="1">
                  <c:v>1.1000000000000001</c:v>
                </c:pt>
                <c:pt idx="2">
                  <c:v>7.4</c:v>
                </c:pt>
                <c:pt idx="3">
                  <c:v>93.7</c:v>
                </c:pt>
              </c:numCache>
            </c:numRef>
          </c:val>
        </c:ser>
        <c:dLbls>
          <c:showVal val="1"/>
        </c:dLbls>
        <c:axId val="190467456"/>
        <c:axId val="190510208"/>
      </c:barChart>
      <c:catAx>
        <c:axId val="190467456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90510208"/>
        <c:crosses val="autoZero"/>
        <c:auto val="1"/>
        <c:lblAlgn val="ctr"/>
        <c:lblOffset val="100"/>
      </c:catAx>
      <c:valAx>
        <c:axId val="190510208"/>
        <c:scaling>
          <c:orientation val="minMax"/>
        </c:scaling>
        <c:axPos val="b"/>
        <c:majorGridlines/>
        <c:numFmt formatCode="General" sourceLinked="1"/>
        <c:tickLblPos val="nextTo"/>
        <c:crossAx val="190467456"/>
        <c:crosses val="autoZero"/>
        <c:crossBetween val="between"/>
      </c:valAx>
    </c:plotArea>
    <c:plotVisOnly val="1"/>
    <c:dispBlanksAs val="gap"/>
  </c:chart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Val val="1"/>
          </c:dLbls>
          <c:cat>
            <c:strRef>
              <c:f>Лист2!$B$272:$B$275</c:f>
              <c:strCache>
                <c:ptCount val="4"/>
                <c:pt idx="0">
                  <c:v>Не знаю о таких услугах</c:v>
                </c:pt>
                <c:pt idx="1">
                  <c:v>Нет </c:v>
                </c:pt>
                <c:pt idx="2">
                  <c:v>Да, такие услуги получал мой пожилой родственник </c:v>
                </c:pt>
                <c:pt idx="3">
                  <c:v>Да, я получал(-а) такие услуги</c:v>
                </c:pt>
              </c:strCache>
            </c:strRef>
          </c:cat>
          <c:val>
            <c:numRef>
              <c:f>Лист2!$C$272:$C$275</c:f>
              <c:numCache>
                <c:formatCode>General</c:formatCode>
                <c:ptCount val="4"/>
                <c:pt idx="0">
                  <c:v>13.1</c:v>
                </c:pt>
                <c:pt idx="1">
                  <c:v>79.2</c:v>
                </c:pt>
                <c:pt idx="2">
                  <c:v>2.6</c:v>
                </c:pt>
                <c:pt idx="3">
                  <c:v>5.0999999999999996</c:v>
                </c:pt>
              </c:numCache>
            </c:numRef>
          </c:val>
        </c:ser>
        <c:dLbls>
          <c:showVal val="1"/>
        </c:dLbls>
        <c:axId val="190249984"/>
        <c:axId val="190862848"/>
      </c:barChart>
      <c:catAx>
        <c:axId val="190249984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90862848"/>
        <c:crosses val="autoZero"/>
        <c:auto val="1"/>
        <c:lblAlgn val="ctr"/>
        <c:lblOffset val="100"/>
      </c:catAx>
      <c:valAx>
        <c:axId val="190862848"/>
        <c:scaling>
          <c:orientation val="minMax"/>
        </c:scaling>
        <c:axPos val="b"/>
        <c:numFmt formatCode="General" sourceLinked="1"/>
        <c:tickLblPos val="nextTo"/>
        <c:crossAx val="190249984"/>
        <c:crosses val="autoZero"/>
        <c:crossBetween val="between"/>
      </c:valAx>
    </c:plotArea>
    <c:plotVisOnly val="1"/>
    <c:dispBlanksAs val="gap"/>
  </c:chart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ser>
          <c:idx val="0"/>
          <c:order val="0"/>
          <c:spPr>
            <a:solidFill>
              <a:schemeClr val="accent3"/>
            </a:solidFill>
          </c:spPr>
          <c:dPt>
            <c:idx val="0"/>
            <c:spPr>
              <a:solidFill>
                <a:srgbClr val="C0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1,2</a:t>
                    </a:r>
                    <a:r>
                      <a:rPr lang="ru-RU" sz="1400" smtClean="0"/>
                      <a:t> %</a:t>
                    </a:r>
                    <a:endParaRPr lang="en-US" sz="1400"/>
                  </a:p>
                </c:rich>
              </c:tx>
              <c:dLblPos val="out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98,8</a:t>
                    </a:r>
                    <a:r>
                      <a:rPr lang="ru-RU" sz="1400" smtClean="0"/>
                      <a:t> %</a:t>
                    </a:r>
                    <a:endParaRPr lang="en-US" sz="1400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Лист2!$B$241:$B$242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Лист2!$C$241:$C$242</c:f>
              <c:numCache>
                <c:formatCode>General</c:formatCode>
                <c:ptCount val="2"/>
                <c:pt idx="0">
                  <c:v>1.2</c:v>
                </c:pt>
                <c:pt idx="1">
                  <c:v>98.8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Val val="1"/>
          </c:dLbls>
          <c:cat>
            <c:strRef>
              <c:f>Лист2!$B$258:$B$266</c:f>
              <c:strCache>
                <c:ptCount val="9"/>
                <c:pt idx="0">
                  <c:v>Другое</c:v>
                </c:pt>
                <c:pt idx="1">
                  <c:v>Очередь на получение услуг</c:v>
                </c:pt>
                <c:pt idx="2">
                  <c:v>Обращался(-ась), но мне отказали</c:v>
                </c:pt>
                <c:pt idx="3">
                  <c:v>Не было необходимости, справлялся(-ась) самостоятельно</c:v>
                </c:pt>
                <c:pt idx="4">
                  <c:v>Не обращался (-лась) сам(-а), т.к. мне предложили помощь</c:v>
                </c:pt>
                <c:pt idx="5">
                  <c:v>Не доверяю этим услугам</c:v>
                </c:pt>
                <c:pt idx="6">
                  <c:v>Услуги стоят денег, нет возможности платить за них</c:v>
                </c:pt>
                <c:pt idx="7">
                  <c:v>В нашем населенном пункте некуда обращаться</c:v>
                </c:pt>
                <c:pt idx="8">
                  <c:v>Не знаю куда обращаться</c:v>
                </c:pt>
              </c:strCache>
            </c:strRef>
          </c:cat>
          <c:val>
            <c:numRef>
              <c:f>Лист2!$C$258:$C$266</c:f>
              <c:numCache>
                <c:formatCode>General</c:formatCode>
                <c:ptCount val="9"/>
                <c:pt idx="0">
                  <c:v>5.3</c:v>
                </c:pt>
                <c:pt idx="1">
                  <c:v>0.60000000000000009</c:v>
                </c:pt>
                <c:pt idx="2">
                  <c:v>0.5</c:v>
                </c:pt>
                <c:pt idx="3">
                  <c:v>73.400000000000006</c:v>
                </c:pt>
                <c:pt idx="4">
                  <c:v>3.1</c:v>
                </c:pt>
                <c:pt idx="5">
                  <c:v>4</c:v>
                </c:pt>
                <c:pt idx="6">
                  <c:v>1.7</c:v>
                </c:pt>
                <c:pt idx="7">
                  <c:v>2.1</c:v>
                </c:pt>
                <c:pt idx="8">
                  <c:v>9.4</c:v>
                </c:pt>
              </c:numCache>
            </c:numRef>
          </c:val>
        </c:ser>
        <c:dLbls>
          <c:showVal val="1"/>
        </c:dLbls>
        <c:axId val="190354176"/>
        <c:axId val="190355712"/>
      </c:barChart>
      <c:catAx>
        <c:axId val="190354176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90355712"/>
        <c:crosses val="autoZero"/>
        <c:auto val="1"/>
        <c:lblAlgn val="ctr"/>
        <c:lblOffset val="100"/>
      </c:catAx>
      <c:valAx>
        <c:axId val="190355712"/>
        <c:scaling>
          <c:orientation val="minMax"/>
        </c:scaling>
        <c:delete val="1"/>
        <c:axPos val="b"/>
        <c:numFmt formatCode="General" sourceLinked="1"/>
        <c:tickLblPos val="nextTo"/>
        <c:crossAx val="190354176"/>
        <c:crosses val="autoZero"/>
        <c:crossBetween val="between"/>
      </c:valAx>
    </c:plotArea>
    <c:plotVisOnly val="1"/>
    <c:dispBlanksAs val="gap"/>
  </c:chart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2"/>
            </a:solidFill>
          </c:spPr>
          <c:dPt>
            <c:idx val="0"/>
            <c:spPr>
              <a:solidFill>
                <a:schemeClr val="accent1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b="1" dirty="0" smtClean="0"/>
                      <a:t>55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b="1" dirty="0" smtClean="0"/>
                      <a:t>45</a:t>
                    </a:r>
                    <a:endParaRPr lang="en-US" dirty="0"/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Лист3!$B$18:$B$19</c:f>
              <c:strCache>
                <c:ptCount val="2"/>
                <c:pt idx="0">
                  <c:v>Продолжали работать после достижения пенсионного возраста</c:v>
                </c:pt>
                <c:pt idx="1">
                  <c:v>Перестали работать после достижения пенсионного возраста</c:v>
                </c:pt>
              </c:strCache>
            </c:strRef>
          </c:cat>
          <c:val>
            <c:numRef>
              <c:f>Лист3!$C$18:$C$19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</c:ser>
        <c:dLbls>
          <c:showVal val="1"/>
        </c:dLbls>
        <c:axId val="86514688"/>
        <c:axId val="86790912"/>
      </c:barChart>
      <c:catAx>
        <c:axId val="86514688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86790912"/>
        <c:crosses val="autoZero"/>
        <c:auto val="1"/>
        <c:lblAlgn val="ctr"/>
        <c:lblOffset val="100"/>
      </c:catAx>
      <c:valAx>
        <c:axId val="86790912"/>
        <c:scaling>
          <c:orientation val="minMax"/>
        </c:scaling>
        <c:delete val="1"/>
        <c:axPos val="l"/>
        <c:numFmt formatCode="General" sourceLinked="1"/>
        <c:tickLblPos val="nextTo"/>
        <c:crossAx val="86514688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plotVisOnly val="1"/>
    <c:dispBlanksAs val="gap"/>
  </c:chart>
  <c:spPr>
    <a:solidFill>
      <a:schemeClr val="bg1"/>
    </a:solidFill>
    <a:ln>
      <a:solidFill>
        <a:schemeClr val="accent1"/>
      </a:solidFill>
    </a:ln>
  </c:sp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plotArea>
      <c:layout/>
      <c:barChart>
        <c:barDir val="col"/>
        <c:grouping val="clustered"/>
        <c:ser>
          <c:idx val="0"/>
          <c:order val="0"/>
          <c:tx>
            <c:strRef>
              <c:f>Лист3!$H$10</c:f>
              <c:strCache>
                <c:ptCount val="1"/>
                <c:pt idx="0">
                  <c:v>Продолжали работать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Лист3!$G$11:$G$15</c:f>
              <c:strCache>
                <c:ptCount val="5"/>
                <c:pt idx="0">
                  <c:v>Мужчины</c:v>
                </c:pt>
                <c:pt idx="1">
                  <c:v>Женщины</c:v>
                </c:pt>
                <c:pt idx="3">
                  <c:v>Городские жители</c:v>
                </c:pt>
                <c:pt idx="4">
                  <c:v>Сельские жители</c:v>
                </c:pt>
              </c:strCache>
            </c:strRef>
          </c:cat>
          <c:val>
            <c:numRef>
              <c:f>Лист3!$H$11:$H$15</c:f>
              <c:numCache>
                <c:formatCode>General</c:formatCode>
                <c:ptCount val="5"/>
                <c:pt idx="0">
                  <c:v>53.8</c:v>
                </c:pt>
                <c:pt idx="1">
                  <c:v>55.6</c:v>
                </c:pt>
                <c:pt idx="3">
                  <c:v>55.2</c:v>
                </c:pt>
                <c:pt idx="4">
                  <c:v>54.7</c:v>
                </c:pt>
              </c:numCache>
            </c:numRef>
          </c:val>
        </c:ser>
        <c:ser>
          <c:idx val="1"/>
          <c:order val="1"/>
          <c:tx>
            <c:strRef>
              <c:f>Лист3!$I$10</c:f>
              <c:strCache>
                <c:ptCount val="1"/>
                <c:pt idx="0">
                  <c:v>Перестали работать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Лист3!$G$11:$G$15</c:f>
              <c:strCache>
                <c:ptCount val="5"/>
                <c:pt idx="0">
                  <c:v>Мужчины</c:v>
                </c:pt>
                <c:pt idx="1">
                  <c:v>Женщины</c:v>
                </c:pt>
                <c:pt idx="3">
                  <c:v>Городские жители</c:v>
                </c:pt>
                <c:pt idx="4">
                  <c:v>Сельские жители</c:v>
                </c:pt>
              </c:strCache>
            </c:strRef>
          </c:cat>
          <c:val>
            <c:numRef>
              <c:f>Лист3!$I$11:$I$15</c:f>
              <c:numCache>
                <c:formatCode>General</c:formatCode>
                <c:ptCount val="5"/>
                <c:pt idx="0">
                  <c:v>46.2</c:v>
                </c:pt>
                <c:pt idx="1">
                  <c:v>44.4</c:v>
                </c:pt>
                <c:pt idx="3">
                  <c:v>44.8</c:v>
                </c:pt>
                <c:pt idx="4">
                  <c:v>45.3</c:v>
                </c:pt>
              </c:numCache>
            </c:numRef>
          </c:val>
        </c:ser>
        <c:dLbls>
          <c:showVal val="1"/>
        </c:dLbls>
        <c:axId val="86806912"/>
        <c:axId val="86808448"/>
      </c:barChart>
      <c:catAx>
        <c:axId val="8680691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86808448"/>
        <c:crosses val="autoZero"/>
        <c:auto val="1"/>
        <c:lblAlgn val="ctr"/>
        <c:lblOffset val="100"/>
      </c:catAx>
      <c:valAx>
        <c:axId val="86808448"/>
        <c:scaling>
          <c:orientation val="minMax"/>
        </c:scaling>
        <c:delete val="1"/>
        <c:axPos val="l"/>
        <c:numFmt formatCode="General" sourceLinked="1"/>
        <c:tickLblPos val="nextTo"/>
        <c:crossAx val="86806912"/>
        <c:crosses val="autoZero"/>
        <c:crossBetween val="between"/>
      </c:valAx>
      <c:spPr>
        <a:solidFill>
          <a:schemeClr val="bg1"/>
        </a:solidFill>
      </c:spPr>
    </c:plotArea>
    <c:legend>
      <c:legendPos val="t"/>
      <c:layout>
        <c:manualLayout>
          <c:xMode val="edge"/>
          <c:yMode val="edge"/>
          <c:x val="0.21192979203238757"/>
          <c:y val="4.9465965857506879E-2"/>
          <c:w val="0.57614041593522491"/>
          <c:h val="9.2202506653296337E-2"/>
        </c:manualLayout>
      </c:layout>
      <c:spPr>
        <a:ln w="6350" cap="rnd"/>
        <a:effectLst>
          <a:glow rad="520700">
            <a:schemeClr val="accent1">
              <a:alpha val="40000"/>
            </a:schemeClr>
          </a:glow>
          <a:outerShdw blurRad="50800" dist="50800" dir="5400000" sx="11000" sy="11000" algn="ctr" rotWithShape="0">
            <a:srgbClr val="000000">
              <a:alpha val="43137"/>
            </a:srgbClr>
          </a:outerShdw>
        </a:effectLst>
      </c:spPr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</c:chart>
  <c:spPr>
    <a:solidFill>
      <a:schemeClr val="bg1"/>
    </a:solidFill>
    <a:ln cap="rnd">
      <a:solidFill>
        <a:schemeClr val="accent1"/>
      </a:solidFill>
    </a:ln>
  </c:sp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plotArea>
      <c:layout/>
      <c:barChart>
        <c:barDir val="col"/>
        <c:grouping val="clustered"/>
        <c:ser>
          <c:idx val="0"/>
          <c:order val="0"/>
          <c:dPt>
            <c:idx val="1"/>
            <c:spPr>
              <a:solidFill>
                <a:schemeClr val="accent2"/>
              </a:solidFill>
            </c:spPr>
          </c:dPt>
          <c:dPt>
            <c:idx val="2"/>
            <c:spPr>
              <a:solidFill>
                <a:schemeClr val="accent3"/>
              </a:solidFill>
            </c:spPr>
          </c:dPt>
          <c:dLbls>
            <c:dLbl>
              <c:idx val="2"/>
              <c:layout>
                <c:manualLayout>
                  <c:x val="2.7775590551181112E-3"/>
                  <c:y val="8.5277289451498733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Лист3!$B$32:$B$34</c:f>
              <c:strCache>
                <c:ptCount val="3"/>
                <c:pt idx="0">
                  <c:v>Самостоятельно принял решение</c:v>
                </c:pt>
                <c:pt idx="1">
                  <c:v>Наниматель</c:v>
                </c:pt>
                <c:pt idx="2">
                  <c:v>Члены семьи, родственники</c:v>
                </c:pt>
              </c:strCache>
            </c:strRef>
          </c:cat>
          <c:val>
            <c:numRef>
              <c:f>Лист3!$C$32:$C$34</c:f>
              <c:numCache>
                <c:formatCode>General</c:formatCode>
                <c:ptCount val="3"/>
                <c:pt idx="0">
                  <c:v>73.900000000000006</c:v>
                </c:pt>
                <c:pt idx="1">
                  <c:v>17.8</c:v>
                </c:pt>
                <c:pt idx="2">
                  <c:v>8.3000000000000007</c:v>
                </c:pt>
              </c:numCache>
            </c:numRef>
          </c:val>
        </c:ser>
        <c:dLbls>
          <c:showVal val="1"/>
        </c:dLbls>
        <c:axId val="54213248"/>
        <c:axId val="54215040"/>
      </c:barChart>
      <c:catAx>
        <c:axId val="5421324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54215040"/>
        <c:crosses val="autoZero"/>
        <c:auto val="1"/>
        <c:lblAlgn val="ctr"/>
        <c:lblOffset val="100"/>
      </c:catAx>
      <c:valAx>
        <c:axId val="54215040"/>
        <c:scaling>
          <c:orientation val="minMax"/>
        </c:scaling>
        <c:delete val="1"/>
        <c:axPos val="l"/>
        <c:numFmt formatCode="General" sourceLinked="1"/>
        <c:tickLblPos val="nextTo"/>
        <c:crossAx val="54213248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</c:chart>
  <c:spPr>
    <a:solidFill>
      <a:schemeClr val="bg1"/>
    </a:solidFill>
    <a:ln>
      <a:solidFill>
        <a:schemeClr val="accent1"/>
      </a:solidFill>
    </a:ln>
  </c:sp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plotArea>
      <c:layout/>
      <c:barChart>
        <c:barDir val="col"/>
        <c:grouping val="clustered"/>
        <c:ser>
          <c:idx val="0"/>
          <c:order val="0"/>
          <c:tx>
            <c:strRef>
              <c:f>Лист3!$C$40</c:f>
              <c:strCache>
                <c:ptCount val="1"/>
                <c:pt idx="0">
                  <c:v>Самостоятельно принял решение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Лист3!$B$41:$B$45</c:f>
              <c:strCache>
                <c:ptCount val="5"/>
                <c:pt idx="0">
                  <c:v>Мужчины</c:v>
                </c:pt>
                <c:pt idx="1">
                  <c:v>Женщины</c:v>
                </c:pt>
                <c:pt idx="3">
                  <c:v>Городские жители</c:v>
                </c:pt>
                <c:pt idx="4">
                  <c:v>Сельские жители</c:v>
                </c:pt>
              </c:strCache>
            </c:strRef>
          </c:cat>
          <c:val>
            <c:numRef>
              <c:f>Лист3!$C$41:$C$45</c:f>
              <c:numCache>
                <c:formatCode>General</c:formatCode>
                <c:ptCount val="5"/>
                <c:pt idx="0">
                  <c:v>72</c:v>
                </c:pt>
                <c:pt idx="1">
                  <c:v>74.7</c:v>
                </c:pt>
                <c:pt idx="3">
                  <c:v>73.599999999999994</c:v>
                </c:pt>
                <c:pt idx="4">
                  <c:v>74.3</c:v>
                </c:pt>
              </c:numCache>
            </c:numRef>
          </c:val>
        </c:ser>
        <c:ser>
          <c:idx val="1"/>
          <c:order val="1"/>
          <c:tx>
            <c:strRef>
              <c:f>Лист3!$D$40</c:f>
              <c:strCache>
                <c:ptCount val="1"/>
                <c:pt idx="0">
                  <c:v>Наниматель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Лист3!$B$41:$B$45</c:f>
              <c:strCache>
                <c:ptCount val="5"/>
                <c:pt idx="0">
                  <c:v>Мужчины</c:v>
                </c:pt>
                <c:pt idx="1">
                  <c:v>Женщины</c:v>
                </c:pt>
                <c:pt idx="3">
                  <c:v>Городские жители</c:v>
                </c:pt>
                <c:pt idx="4">
                  <c:v>Сельские жители</c:v>
                </c:pt>
              </c:strCache>
            </c:strRef>
          </c:cat>
          <c:val>
            <c:numRef>
              <c:f>Лист3!$D$41:$D$45</c:f>
              <c:numCache>
                <c:formatCode>General</c:formatCode>
                <c:ptCount val="5"/>
                <c:pt idx="0">
                  <c:v>20</c:v>
                </c:pt>
                <c:pt idx="1">
                  <c:v>16.899999999999999</c:v>
                </c:pt>
                <c:pt idx="3">
                  <c:v>19.899999999999999</c:v>
                </c:pt>
                <c:pt idx="4">
                  <c:v>14.1</c:v>
                </c:pt>
              </c:numCache>
            </c:numRef>
          </c:val>
        </c:ser>
        <c:ser>
          <c:idx val="2"/>
          <c:order val="2"/>
          <c:tx>
            <c:strRef>
              <c:f>Лист3!$E$40</c:f>
              <c:strCache>
                <c:ptCount val="1"/>
                <c:pt idx="0">
                  <c:v>Члены семьи, родственники</c:v>
                </c:pt>
              </c:strCache>
            </c:strRef>
          </c:tx>
          <c:dLbls>
            <c:dLbl>
              <c:idx val="3"/>
              <c:layout>
                <c:manualLayout>
                  <c:x val="3.5273858460171106E-3"/>
                  <c:y val="8.3802699158276456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Лист3!$B$41:$B$45</c:f>
              <c:strCache>
                <c:ptCount val="5"/>
                <c:pt idx="0">
                  <c:v>Мужчины</c:v>
                </c:pt>
                <c:pt idx="1">
                  <c:v>Женщины</c:v>
                </c:pt>
                <c:pt idx="3">
                  <c:v>Городские жители</c:v>
                </c:pt>
                <c:pt idx="4">
                  <c:v>Сельские жители</c:v>
                </c:pt>
              </c:strCache>
            </c:strRef>
          </c:cat>
          <c:val>
            <c:numRef>
              <c:f>Лист3!$E$41:$E$45</c:f>
              <c:numCache>
                <c:formatCode>General</c:formatCode>
                <c:ptCount val="5"/>
                <c:pt idx="0">
                  <c:v>8</c:v>
                </c:pt>
                <c:pt idx="1">
                  <c:v>8.4</c:v>
                </c:pt>
                <c:pt idx="3">
                  <c:v>6.5</c:v>
                </c:pt>
                <c:pt idx="4">
                  <c:v>11.6</c:v>
                </c:pt>
              </c:numCache>
            </c:numRef>
          </c:val>
        </c:ser>
        <c:dLbls>
          <c:showVal val="1"/>
        </c:dLbls>
        <c:axId val="54294400"/>
        <c:axId val="54295936"/>
      </c:barChart>
      <c:catAx>
        <c:axId val="5429440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54295936"/>
        <c:crosses val="autoZero"/>
        <c:auto val="1"/>
        <c:lblAlgn val="ctr"/>
        <c:lblOffset val="100"/>
      </c:catAx>
      <c:valAx>
        <c:axId val="54295936"/>
        <c:scaling>
          <c:orientation val="minMax"/>
        </c:scaling>
        <c:delete val="1"/>
        <c:axPos val="l"/>
        <c:numFmt formatCode="General" sourceLinked="1"/>
        <c:tickLblPos val="nextTo"/>
        <c:crossAx val="54294400"/>
        <c:crosses val="autoZero"/>
        <c:crossBetween val="between"/>
      </c:valAx>
      <c:spPr>
        <a:solidFill>
          <a:schemeClr val="bg1"/>
        </a:solidFill>
      </c:spPr>
    </c:plotArea>
    <c:legend>
      <c:legendPos val="t"/>
      <c:layout>
        <c:manualLayout>
          <c:xMode val="edge"/>
          <c:yMode val="edge"/>
          <c:x val="2.7703368182656105E-2"/>
          <c:y val="5.8061162111466974E-2"/>
          <c:w val="0.9420293366339243"/>
          <c:h val="0.16384481146123422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</c:chart>
  <c:spPr>
    <a:solidFill>
      <a:schemeClr val="bg1"/>
    </a:solidFill>
    <a:ln>
      <a:solidFill>
        <a:schemeClr val="accent1"/>
      </a:solidFill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ru-RU">
                <a:solidFill>
                  <a:schemeClr val="tx1"/>
                </a:solidFill>
              </a:rPr>
              <a:t>Проживающие с супругой(-ом)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'Семья, родственники, одиночеств'!$B$55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'Семья, родственники, одиночеств'!$A$56:$A$58</c:f>
              <c:strCache>
                <c:ptCount val="3"/>
                <c:pt idx="0">
                  <c:v>55-64 года</c:v>
                </c:pt>
                <c:pt idx="1">
                  <c:v>65-74 года</c:v>
                </c:pt>
                <c:pt idx="2">
                  <c:v>75+ лет</c:v>
                </c:pt>
              </c:strCache>
            </c:strRef>
          </c:cat>
          <c:val>
            <c:numRef>
              <c:f>'Семья, родственники, одиночеств'!$B$56:$B$58</c:f>
              <c:numCache>
                <c:formatCode>0.0%</c:formatCode>
                <c:ptCount val="3"/>
                <c:pt idx="0">
                  <c:v>0.57099999999999995</c:v>
                </c:pt>
                <c:pt idx="1">
                  <c:v>0.4100000000000002</c:v>
                </c:pt>
                <c:pt idx="2">
                  <c:v>0.14200000000000004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CF-46D8-80EC-EA586410DBB6}"/>
            </c:ext>
          </c:extLst>
        </c:ser>
        <c:ser>
          <c:idx val="1"/>
          <c:order val="1"/>
          <c:tx>
            <c:strRef>
              <c:f>'Семья, родственники, одиночеств'!$C$55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rgbClr val="002060">
                <a:alpha val="70000"/>
              </a:srgb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'Семья, родственники, одиночеств'!$A$56:$A$58</c:f>
              <c:strCache>
                <c:ptCount val="3"/>
                <c:pt idx="0">
                  <c:v>55-64 года</c:v>
                </c:pt>
                <c:pt idx="1">
                  <c:v>65-74 года</c:v>
                </c:pt>
                <c:pt idx="2">
                  <c:v>75+ лет</c:v>
                </c:pt>
              </c:strCache>
            </c:strRef>
          </c:cat>
          <c:val>
            <c:numRef>
              <c:f>'Семья, родственники, одиночеств'!$C$56:$C$58</c:f>
              <c:numCache>
                <c:formatCode>0.0%</c:formatCode>
                <c:ptCount val="3"/>
                <c:pt idx="0">
                  <c:v>0.79100000000000004</c:v>
                </c:pt>
                <c:pt idx="1">
                  <c:v>0.62100000000000044</c:v>
                </c:pt>
                <c:pt idx="2">
                  <c:v>0.442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2CF-46D8-80EC-EA586410DBB6}"/>
            </c:ext>
          </c:extLst>
        </c:ser>
        <c:gapWidth val="80"/>
        <c:overlap val="25"/>
        <c:axId val="167107968"/>
        <c:axId val="167138432"/>
      </c:barChart>
      <c:catAx>
        <c:axId val="1671079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138432"/>
        <c:crosses val="autoZero"/>
        <c:auto val="1"/>
        <c:lblAlgn val="ctr"/>
        <c:lblOffset val="100"/>
      </c:catAx>
      <c:valAx>
        <c:axId val="167138432"/>
        <c:scaling>
          <c:orientation val="minMax"/>
        </c:scaling>
        <c:delete val="1"/>
        <c:axPos val="l"/>
        <c:numFmt formatCode="0.0%" sourceLinked="1"/>
        <c:majorTickMark val="none"/>
        <c:tickLblPos val="nextTo"/>
        <c:crossAx val="16710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plotArea>
      <c:layout>
        <c:manualLayout>
          <c:layoutTarget val="inner"/>
          <c:xMode val="edge"/>
          <c:yMode val="edge"/>
          <c:x val="1.7577500798977311E-2"/>
          <c:y val="3.0085259514974792E-2"/>
          <c:w val="0.96484499840204541"/>
          <c:h val="0.72435506205488565"/>
        </c:manualLayout>
      </c:layout>
      <c:barChart>
        <c:barDir val="col"/>
        <c:grouping val="clustered"/>
        <c:ser>
          <c:idx val="0"/>
          <c:order val="0"/>
          <c:dPt>
            <c:idx val="1"/>
            <c:spPr>
              <a:solidFill>
                <a:schemeClr val="accent2"/>
              </a:solidFill>
            </c:spPr>
          </c:dPt>
          <c:dPt>
            <c:idx val="2"/>
            <c:spPr>
              <a:solidFill>
                <a:schemeClr val="accent3"/>
              </a:solidFill>
            </c:spPr>
          </c:dPt>
          <c:dPt>
            <c:idx val="3"/>
            <c:spPr>
              <a:solidFill>
                <a:schemeClr val="accent6"/>
              </a:solidFill>
            </c:spPr>
          </c:dPt>
          <c:dPt>
            <c:idx val="4"/>
            <c:spPr>
              <a:solidFill>
                <a:schemeClr val="accent5"/>
              </a:solidFill>
            </c:spPr>
          </c:dPt>
          <c:dLbls>
            <c:txPr>
              <a:bodyPr/>
              <a:lstStyle/>
              <a:p>
                <a:pPr>
                  <a:defRPr sz="1200" b="0"/>
                </a:pPr>
                <a:endParaRPr lang="ru-RU"/>
              </a:p>
            </c:txPr>
            <c:dLblPos val="outEnd"/>
            <c:showVal val="1"/>
          </c:dLbls>
          <c:cat>
            <c:strRef>
              <c:f>Лист3!$B$60:$B$64</c:f>
              <c:strCache>
                <c:ptCount val="5"/>
                <c:pt idx="0">
                  <c:v>Достижение пенсионного возраста</c:v>
                </c:pt>
                <c:pt idx="1">
                  <c:v>Состояние здоровья, инвалидность</c:v>
                </c:pt>
                <c:pt idx="2">
                  <c:v>Необходимость ухода за членом семьи</c:v>
                </c:pt>
                <c:pt idx="3">
                  <c:v>Недостаточное обустройство рабочего места</c:v>
                </c:pt>
                <c:pt idx="4">
                  <c:v>Другое</c:v>
                </c:pt>
              </c:strCache>
            </c:strRef>
          </c:cat>
          <c:val>
            <c:numRef>
              <c:f>Лист3!$C$60:$C$64</c:f>
              <c:numCache>
                <c:formatCode>General</c:formatCode>
                <c:ptCount val="5"/>
                <c:pt idx="0">
                  <c:v>58.9</c:v>
                </c:pt>
                <c:pt idx="1">
                  <c:v>25.6</c:v>
                </c:pt>
                <c:pt idx="2">
                  <c:v>3.9</c:v>
                </c:pt>
                <c:pt idx="3">
                  <c:v>1.4</c:v>
                </c:pt>
                <c:pt idx="4">
                  <c:v>10.199999999999999</c:v>
                </c:pt>
              </c:numCache>
            </c:numRef>
          </c:val>
        </c:ser>
        <c:dLbls>
          <c:showVal val="1"/>
        </c:dLbls>
        <c:axId val="205343744"/>
        <c:axId val="206381824"/>
      </c:barChart>
      <c:catAx>
        <c:axId val="20534374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206381824"/>
        <c:crosses val="autoZero"/>
        <c:auto val="1"/>
        <c:lblAlgn val="ctr"/>
        <c:lblOffset val="100"/>
      </c:catAx>
      <c:valAx>
        <c:axId val="206381824"/>
        <c:scaling>
          <c:orientation val="minMax"/>
        </c:scaling>
        <c:delete val="1"/>
        <c:axPos val="l"/>
        <c:numFmt formatCode="General" sourceLinked="1"/>
        <c:tickLblPos val="nextTo"/>
        <c:crossAx val="205343744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plotVisOnly val="1"/>
  </c:chart>
  <c:spPr>
    <a:solidFill>
      <a:schemeClr val="bg1"/>
    </a:solidFill>
  </c:sp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plotArea>
      <c:layout/>
      <c:barChart>
        <c:barDir val="bar"/>
        <c:grouping val="clustered"/>
        <c:ser>
          <c:idx val="0"/>
          <c:order val="0"/>
          <c:tx>
            <c:strRef>
              <c:f>Лист3!$B$83</c:f>
              <c:strCache>
                <c:ptCount val="1"/>
                <c:pt idx="0">
                  <c:v>Достижение пенсионного возраста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Val val="1"/>
          </c:dLbls>
          <c:cat>
            <c:strRef>
              <c:f>Лист3!$C$82:$F$82</c:f>
              <c:strCache>
                <c:ptCount val="4"/>
                <c:pt idx="0">
                  <c:v>Мужчины</c:v>
                </c:pt>
                <c:pt idx="1">
                  <c:v>Женщины</c:v>
                </c:pt>
                <c:pt idx="2">
                  <c:v>Городские жители</c:v>
                </c:pt>
                <c:pt idx="3">
                  <c:v>Сельские жители</c:v>
                </c:pt>
              </c:strCache>
            </c:strRef>
          </c:cat>
          <c:val>
            <c:numRef>
              <c:f>Лист3!$C$83:$F$83</c:f>
              <c:numCache>
                <c:formatCode>General</c:formatCode>
                <c:ptCount val="4"/>
                <c:pt idx="0">
                  <c:v>61.8</c:v>
                </c:pt>
                <c:pt idx="1">
                  <c:v>57.6</c:v>
                </c:pt>
                <c:pt idx="2">
                  <c:v>58.9</c:v>
                </c:pt>
                <c:pt idx="3">
                  <c:v>59</c:v>
                </c:pt>
              </c:numCache>
            </c:numRef>
          </c:val>
        </c:ser>
        <c:ser>
          <c:idx val="1"/>
          <c:order val="1"/>
          <c:tx>
            <c:strRef>
              <c:f>Лист3!$B$84</c:f>
              <c:strCache>
                <c:ptCount val="1"/>
                <c:pt idx="0">
                  <c:v>Состояние здоровья, инвалидность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Val val="1"/>
          </c:dLbls>
          <c:cat>
            <c:strRef>
              <c:f>Лист3!$C$82:$F$82</c:f>
              <c:strCache>
                <c:ptCount val="4"/>
                <c:pt idx="0">
                  <c:v>Мужчины</c:v>
                </c:pt>
                <c:pt idx="1">
                  <c:v>Женщины</c:v>
                </c:pt>
                <c:pt idx="2">
                  <c:v>Городские жители</c:v>
                </c:pt>
                <c:pt idx="3">
                  <c:v>Сельские жители</c:v>
                </c:pt>
              </c:strCache>
            </c:strRef>
          </c:cat>
          <c:val>
            <c:numRef>
              <c:f>Лист3!$C$84:$F$84</c:f>
              <c:numCache>
                <c:formatCode>General</c:formatCode>
                <c:ptCount val="4"/>
                <c:pt idx="0">
                  <c:v>24.9</c:v>
                </c:pt>
                <c:pt idx="1">
                  <c:v>25.9</c:v>
                </c:pt>
                <c:pt idx="2">
                  <c:v>25.9</c:v>
                </c:pt>
                <c:pt idx="3">
                  <c:v>25</c:v>
                </c:pt>
              </c:numCache>
            </c:numRef>
          </c:val>
        </c:ser>
        <c:ser>
          <c:idx val="2"/>
          <c:order val="2"/>
          <c:tx>
            <c:strRef>
              <c:f>Лист3!$B$85</c:f>
              <c:strCache>
                <c:ptCount val="1"/>
                <c:pt idx="0">
                  <c:v>Необходимость ухода за членом семьи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Val val="1"/>
          </c:dLbls>
          <c:cat>
            <c:strRef>
              <c:f>Лист3!$C$82:$F$82</c:f>
              <c:strCache>
                <c:ptCount val="4"/>
                <c:pt idx="0">
                  <c:v>Мужчины</c:v>
                </c:pt>
                <c:pt idx="1">
                  <c:v>Женщины</c:v>
                </c:pt>
                <c:pt idx="2">
                  <c:v>Городские жители</c:v>
                </c:pt>
                <c:pt idx="3">
                  <c:v>Сельские жители</c:v>
                </c:pt>
              </c:strCache>
            </c:strRef>
          </c:cat>
          <c:val>
            <c:numRef>
              <c:f>Лист3!$C$85:$F$85</c:f>
              <c:numCache>
                <c:formatCode>General</c:formatCode>
                <c:ptCount val="4"/>
                <c:pt idx="0">
                  <c:v>0.9</c:v>
                </c:pt>
                <c:pt idx="1">
                  <c:v>5.2</c:v>
                </c:pt>
                <c:pt idx="2">
                  <c:v>4</c:v>
                </c:pt>
                <c:pt idx="3">
                  <c:v>3.6</c:v>
                </c:pt>
              </c:numCache>
            </c:numRef>
          </c:val>
        </c:ser>
        <c:ser>
          <c:idx val="3"/>
          <c:order val="3"/>
          <c:tx>
            <c:strRef>
              <c:f>Лист3!$B$86</c:f>
              <c:strCache>
                <c:ptCount val="1"/>
                <c:pt idx="0">
                  <c:v>Недостаточное обустройство рабочего места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Val val="1"/>
          </c:dLbls>
          <c:cat>
            <c:strRef>
              <c:f>Лист3!$C$82:$F$82</c:f>
              <c:strCache>
                <c:ptCount val="4"/>
                <c:pt idx="0">
                  <c:v>Мужчины</c:v>
                </c:pt>
                <c:pt idx="1">
                  <c:v>Женщины</c:v>
                </c:pt>
                <c:pt idx="2">
                  <c:v>Городские жители</c:v>
                </c:pt>
                <c:pt idx="3">
                  <c:v>Сельские жители</c:v>
                </c:pt>
              </c:strCache>
            </c:strRef>
          </c:cat>
          <c:val>
            <c:numRef>
              <c:f>Лист3!$C$86:$F$86</c:f>
              <c:numCache>
                <c:formatCode>General</c:formatCode>
                <c:ptCount val="4"/>
                <c:pt idx="0">
                  <c:v>0.9</c:v>
                </c:pt>
                <c:pt idx="1">
                  <c:v>1.6</c:v>
                </c:pt>
                <c:pt idx="2">
                  <c:v>1.3</c:v>
                </c:pt>
                <c:pt idx="3">
                  <c:v>1.6</c:v>
                </c:pt>
              </c:numCache>
            </c:numRef>
          </c:val>
        </c:ser>
        <c:ser>
          <c:idx val="4"/>
          <c:order val="4"/>
          <c:tx>
            <c:strRef>
              <c:f>Лист3!$B$87</c:f>
              <c:strCache>
                <c:ptCount val="1"/>
                <c:pt idx="0">
                  <c:v>Другое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Val val="1"/>
          </c:dLbls>
          <c:cat>
            <c:strRef>
              <c:f>Лист3!$C$82:$F$82</c:f>
              <c:strCache>
                <c:ptCount val="4"/>
                <c:pt idx="0">
                  <c:v>Мужчины</c:v>
                </c:pt>
                <c:pt idx="1">
                  <c:v>Женщины</c:v>
                </c:pt>
                <c:pt idx="2">
                  <c:v>Городские жители</c:v>
                </c:pt>
                <c:pt idx="3">
                  <c:v>Сельские жители</c:v>
                </c:pt>
              </c:strCache>
            </c:strRef>
          </c:cat>
          <c:val>
            <c:numRef>
              <c:f>Лист3!$C$87:$F$87</c:f>
              <c:numCache>
                <c:formatCode>General</c:formatCode>
                <c:ptCount val="4"/>
                <c:pt idx="0">
                  <c:v>11.6</c:v>
                </c:pt>
                <c:pt idx="1">
                  <c:v>9.6</c:v>
                </c:pt>
                <c:pt idx="2">
                  <c:v>9.9</c:v>
                </c:pt>
                <c:pt idx="3">
                  <c:v>10.8</c:v>
                </c:pt>
              </c:numCache>
            </c:numRef>
          </c:val>
        </c:ser>
        <c:dLbls>
          <c:showVal val="1"/>
        </c:dLbls>
        <c:axId val="78479360"/>
        <c:axId val="78480896"/>
      </c:barChart>
      <c:catAx>
        <c:axId val="78479360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78480896"/>
        <c:crosses val="autoZero"/>
        <c:auto val="1"/>
        <c:lblAlgn val="ctr"/>
        <c:lblOffset val="100"/>
      </c:catAx>
      <c:valAx>
        <c:axId val="78480896"/>
        <c:scaling>
          <c:orientation val="minMax"/>
        </c:scaling>
        <c:delete val="1"/>
        <c:axPos val="b"/>
        <c:numFmt formatCode="General" sourceLinked="1"/>
        <c:tickLblPos val="nextTo"/>
        <c:crossAx val="78479360"/>
        <c:crosses val="autoZero"/>
        <c:crossBetween val="between"/>
      </c:valAx>
      <c:spPr>
        <a:solidFill>
          <a:schemeClr val="bg1"/>
        </a:solidFill>
      </c:spPr>
    </c:plotArea>
    <c:legend>
      <c:legendPos val="b"/>
      <c:layout/>
      <c:txPr>
        <a:bodyPr/>
        <a:lstStyle/>
        <a:p>
          <a:pPr>
            <a:defRPr sz="1200" b="1"/>
          </a:pPr>
          <a:endParaRPr lang="ru-RU"/>
        </a:p>
      </c:txPr>
    </c:legend>
    <c:plotVisOnly val="1"/>
  </c:chart>
  <c:spPr>
    <a:solidFill>
      <a:schemeClr val="bg1"/>
    </a:solidFill>
  </c:sp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Лист3!$B$103:$B$104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Лист3!$C$103:$C$104</c:f>
              <c:numCache>
                <c:formatCode>General</c:formatCode>
                <c:ptCount val="2"/>
                <c:pt idx="0">
                  <c:v>6.7</c:v>
                </c:pt>
                <c:pt idx="1">
                  <c:v>93.3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1200" b="1"/>
          </a:pPr>
          <a:endParaRPr lang="ru-RU"/>
        </a:p>
      </c:txPr>
    </c:legend>
    <c:plotVisOnly val="1"/>
  </c:chart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Val val="1"/>
          </c:dLbls>
          <c:cat>
            <c:strRef>
              <c:f>Лист3!$B$113:$B$118</c:f>
              <c:strCache>
                <c:ptCount val="6"/>
                <c:pt idx="0">
                  <c:v>При любых условиях, лишь бы взяли </c:v>
                </c:pt>
                <c:pt idx="1">
                  <c:v>Если будет решен вопрос ухода за нетрудоспособным членом семьи</c:v>
                </c:pt>
                <c:pt idx="2">
                  <c:v>Если будет хороший коллектив</c:v>
                </c:pt>
                <c:pt idx="3">
                  <c:v>Если будет высокая зарплата</c:v>
                </c:pt>
                <c:pt idx="4">
                  <c:v>Если будет интересная или престижная работа</c:v>
                </c:pt>
                <c:pt idx="5">
                  <c:v>Если будет гибкий режим работы</c:v>
                </c:pt>
              </c:strCache>
            </c:strRef>
          </c:cat>
          <c:val>
            <c:numRef>
              <c:f>Лист3!$C$113:$C$118</c:f>
              <c:numCache>
                <c:formatCode>General</c:formatCode>
                <c:ptCount val="6"/>
                <c:pt idx="0">
                  <c:v>34.9</c:v>
                </c:pt>
                <c:pt idx="1">
                  <c:v>2.2999999999999998</c:v>
                </c:pt>
                <c:pt idx="2">
                  <c:v>16.3</c:v>
                </c:pt>
                <c:pt idx="3">
                  <c:v>51.2</c:v>
                </c:pt>
                <c:pt idx="4">
                  <c:v>9.3000000000000007</c:v>
                </c:pt>
                <c:pt idx="5">
                  <c:v>32.6</c:v>
                </c:pt>
              </c:numCache>
            </c:numRef>
          </c:val>
        </c:ser>
        <c:dLbls>
          <c:showVal val="1"/>
        </c:dLbls>
        <c:axId val="196795776"/>
        <c:axId val="196828160"/>
      </c:barChart>
      <c:catAx>
        <c:axId val="196795776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96828160"/>
        <c:crosses val="autoZero"/>
        <c:auto val="1"/>
        <c:lblAlgn val="ctr"/>
        <c:lblOffset val="100"/>
      </c:catAx>
      <c:valAx>
        <c:axId val="196828160"/>
        <c:scaling>
          <c:orientation val="minMax"/>
        </c:scaling>
        <c:delete val="1"/>
        <c:axPos val="b"/>
        <c:numFmt formatCode="General" sourceLinked="1"/>
        <c:tickLblPos val="nextTo"/>
        <c:crossAx val="196795776"/>
        <c:crosses val="autoZero"/>
        <c:crossBetween val="between"/>
      </c:valAx>
    </c:plotArea>
    <c:plotVisOnly val="1"/>
  </c:chart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dPt>
            <c:idx val="4"/>
            <c:spPr>
              <a:solidFill>
                <a:schemeClr val="accent3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Val val="1"/>
          </c:dLbls>
          <c:cat>
            <c:strRef>
              <c:f>Лист2!$B$58:$B$62</c:f>
              <c:strCache>
                <c:ptCount val="5"/>
                <c:pt idx="0">
                  <c:v>Да, изменилось место работы</c:v>
                </c:pt>
                <c:pt idx="1">
                  <c:v>Да, изменилась сфера деятельности</c:v>
                </c:pt>
                <c:pt idx="2">
                  <c:v>Да, изменилась должность, профессия</c:v>
                </c:pt>
                <c:pt idx="3">
                  <c:v>Да, изменилась нагрузка, количество ставок</c:v>
                </c:pt>
                <c:pt idx="4">
                  <c:v>Нет</c:v>
                </c:pt>
              </c:strCache>
            </c:strRef>
          </c:cat>
          <c:val>
            <c:numRef>
              <c:f>Лист2!$C$58:$C$62</c:f>
              <c:numCache>
                <c:formatCode>General</c:formatCode>
                <c:ptCount val="5"/>
                <c:pt idx="0">
                  <c:v>20.6</c:v>
                </c:pt>
                <c:pt idx="1">
                  <c:v>12.8</c:v>
                </c:pt>
                <c:pt idx="2">
                  <c:v>11.1</c:v>
                </c:pt>
                <c:pt idx="3">
                  <c:v>10</c:v>
                </c:pt>
                <c:pt idx="4">
                  <c:v>59.7</c:v>
                </c:pt>
              </c:numCache>
            </c:numRef>
          </c:val>
        </c:ser>
        <c:dLbls>
          <c:showVal val="1"/>
        </c:dLbls>
        <c:axId val="191744640"/>
        <c:axId val="191754624"/>
      </c:barChart>
      <c:catAx>
        <c:axId val="19174464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91754624"/>
        <c:crosses val="autoZero"/>
        <c:auto val="1"/>
        <c:lblAlgn val="ctr"/>
        <c:lblOffset val="100"/>
      </c:catAx>
      <c:valAx>
        <c:axId val="191754624"/>
        <c:scaling>
          <c:orientation val="minMax"/>
        </c:scaling>
        <c:delete val="1"/>
        <c:axPos val="l"/>
        <c:numFmt formatCode="General" sourceLinked="1"/>
        <c:tickLblPos val="nextTo"/>
        <c:crossAx val="191744640"/>
        <c:crosses val="autoZero"/>
        <c:crossBetween val="between"/>
      </c:valAx>
    </c:plotArea>
    <c:plotVisOnly val="1"/>
    <c:dispBlanksAs val="gap"/>
  </c:chart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3"/>
            </a:solidFill>
          </c:spPr>
          <c:dPt>
            <c:idx val="0"/>
            <c:spPr>
              <a:solidFill>
                <a:schemeClr val="accent2"/>
              </a:solidFill>
            </c:spPr>
          </c:dPt>
          <c:dPt>
            <c:idx val="1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1"/>
              </a:solidFill>
            </c:spPr>
          </c:dPt>
          <c:dPt>
            <c:idx val="4"/>
            <c:spPr>
              <a:solidFill>
                <a:schemeClr val="accent1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Val val="1"/>
          </c:dLbls>
          <c:cat>
            <c:strRef>
              <c:f>Лист2!$B$69:$B$73</c:f>
              <c:strCache>
                <c:ptCount val="5"/>
                <c:pt idx="0">
                  <c:v>Значительно ухудшилась</c:v>
                </c:pt>
                <c:pt idx="1">
                  <c:v>Незначительно ухудшилась</c:v>
                </c:pt>
                <c:pt idx="2">
                  <c:v>Практически не изменилась </c:v>
                </c:pt>
                <c:pt idx="3">
                  <c:v>Незначительно улучшилась</c:v>
                </c:pt>
                <c:pt idx="4">
                  <c:v>Значительно улучшилась</c:v>
                </c:pt>
              </c:strCache>
            </c:strRef>
          </c:cat>
          <c:val>
            <c:numRef>
              <c:f>Лист2!$C$69:$C$73</c:f>
              <c:numCache>
                <c:formatCode>General</c:formatCode>
                <c:ptCount val="5"/>
                <c:pt idx="0">
                  <c:v>24.4</c:v>
                </c:pt>
                <c:pt idx="1">
                  <c:v>36</c:v>
                </c:pt>
                <c:pt idx="2">
                  <c:v>28.4</c:v>
                </c:pt>
                <c:pt idx="3">
                  <c:v>7.1</c:v>
                </c:pt>
                <c:pt idx="4">
                  <c:v>4</c:v>
                </c:pt>
              </c:numCache>
            </c:numRef>
          </c:val>
        </c:ser>
        <c:dLbls>
          <c:showVal val="1"/>
        </c:dLbls>
        <c:axId val="86996864"/>
        <c:axId val="88598016"/>
      </c:barChart>
      <c:catAx>
        <c:axId val="8699686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8598016"/>
        <c:crosses val="autoZero"/>
        <c:auto val="1"/>
        <c:lblAlgn val="ctr"/>
        <c:lblOffset val="100"/>
      </c:catAx>
      <c:valAx>
        <c:axId val="88598016"/>
        <c:scaling>
          <c:orientation val="minMax"/>
        </c:scaling>
        <c:delete val="1"/>
        <c:axPos val="l"/>
        <c:numFmt formatCode="General" sourceLinked="1"/>
        <c:tickLblPos val="nextTo"/>
        <c:crossAx val="86996864"/>
        <c:crosses val="autoZero"/>
        <c:crossBetween val="between"/>
      </c:valAx>
    </c:plotArea>
    <c:plotVisOnly val="1"/>
    <c:dispBlanksAs val="gap"/>
  </c:chart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bar"/>
        <c:grouping val="clustered"/>
        <c:ser>
          <c:idx val="0"/>
          <c:order val="0"/>
          <c:dPt>
            <c:idx val="0"/>
            <c:spPr>
              <a:solidFill>
                <a:schemeClr val="accent3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Val val="1"/>
          </c:dLbls>
          <c:cat>
            <c:strRef>
              <c:f>Лист3!$B$143:$B$152</c:f>
              <c:strCache>
                <c:ptCount val="10"/>
                <c:pt idx="0">
                  <c:v>Нет никаких трудностей</c:v>
                </c:pt>
                <c:pt idx="1">
                  <c:v>Мою деятельность плохо оценивают из-за возраста</c:v>
                </c:pt>
                <c:pt idx="2">
                  <c:v>Неудобный рабочий график</c:v>
                </c:pt>
                <c:pt idx="3">
                  <c:v>Отсутствие карьерных перспектив</c:v>
                </c:pt>
                <c:pt idx="4">
                  <c:v>Низкая зарплата</c:v>
                </c:pt>
                <c:pt idx="5">
                  <c:v>Сложно осваивать новые технологии, операции, системы</c:v>
                </c:pt>
                <c:pt idx="6">
                  <c:v>Физически тяжело ходить на работу</c:v>
                </c:pt>
                <c:pt idx="7">
                  <c:v>Неуважительное отношение со стороны коллег</c:v>
                </c:pt>
                <c:pt idx="8">
                  <c:v>Неуважительное отношение со стороны начальства</c:v>
                </c:pt>
                <c:pt idx="9">
                  <c:v>Слишком большой объем работы</c:v>
                </c:pt>
              </c:strCache>
            </c:strRef>
          </c:cat>
          <c:val>
            <c:numRef>
              <c:f>Лист3!$C$143:$C$152</c:f>
              <c:numCache>
                <c:formatCode>General</c:formatCode>
                <c:ptCount val="10"/>
                <c:pt idx="0">
                  <c:v>55.6</c:v>
                </c:pt>
                <c:pt idx="1">
                  <c:v>1.4</c:v>
                </c:pt>
                <c:pt idx="2">
                  <c:v>4.8</c:v>
                </c:pt>
                <c:pt idx="3">
                  <c:v>6.2</c:v>
                </c:pt>
                <c:pt idx="4">
                  <c:v>29.3</c:v>
                </c:pt>
                <c:pt idx="5">
                  <c:v>5</c:v>
                </c:pt>
                <c:pt idx="6">
                  <c:v>6.4</c:v>
                </c:pt>
                <c:pt idx="7">
                  <c:v>1.1000000000000001</c:v>
                </c:pt>
                <c:pt idx="8">
                  <c:v>4.8</c:v>
                </c:pt>
                <c:pt idx="9">
                  <c:v>13</c:v>
                </c:pt>
              </c:numCache>
            </c:numRef>
          </c:val>
        </c:ser>
        <c:dLbls>
          <c:showVal val="1"/>
        </c:dLbls>
        <c:axId val="67303680"/>
        <c:axId val="172491520"/>
      </c:barChart>
      <c:catAx>
        <c:axId val="67303680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72491520"/>
        <c:crosses val="autoZero"/>
        <c:auto val="1"/>
        <c:lblAlgn val="ctr"/>
        <c:lblOffset val="100"/>
      </c:catAx>
      <c:valAx>
        <c:axId val="172491520"/>
        <c:scaling>
          <c:orientation val="minMax"/>
        </c:scaling>
        <c:axPos val="b"/>
        <c:numFmt formatCode="General" sourceLinked="1"/>
        <c:tickLblPos val="nextTo"/>
        <c:crossAx val="67303680"/>
        <c:crosses val="autoZero"/>
        <c:crossBetween val="between"/>
      </c:valAx>
    </c:plotArea>
    <c:plotVisOnly val="1"/>
  </c:chart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2"/>
              </a:solidFill>
            </c:spPr>
          </c:dPt>
          <c:dPt>
            <c:idx val="1"/>
            <c:spPr>
              <a:solidFill>
                <a:schemeClr val="accent6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Val val="1"/>
          </c:dLbls>
          <c:cat>
            <c:strRef>
              <c:f>Лист3!$B$128:$B$130</c:f>
              <c:strCache>
                <c:ptCount val="3"/>
                <c:pt idx="0">
                  <c:v>Да, постоянно</c:v>
                </c:pt>
                <c:pt idx="1">
                  <c:v>От случая к случаю</c:v>
                </c:pt>
                <c:pt idx="2">
                  <c:v>Нет</c:v>
                </c:pt>
              </c:strCache>
            </c:strRef>
          </c:cat>
          <c:val>
            <c:numRef>
              <c:f>Лист3!$C$128:$C$130</c:f>
              <c:numCache>
                <c:formatCode>General</c:formatCode>
                <c:ptCount val="3"/>
                <c:pt idx="0">
                  <c:v>4.5999999999999996</c:v>
                </c:pt>
                <c:pt idx="1">
                  <c:v>22</c:v>
                </c:pt>
                <c:pt idx="2">
                  <c:v>73.400000000000006</c:v>
                </c:pt>
              </c:numCache>
            </c:numRef>
          </c:val>
        </c:ser>
        <c:dLbls>
          <c:showVal val="1"/>
        </c:dLbls>
        <c:axId val="188799232"/>
        <c:axId val="188813312"/>
      </c:barChart>
      <c:catAx>
        <c:axId val="18879923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88813312"/>
        <c:crosses val="autoZero"/>
        <c:auto val="1"/>
        <c:lblAlgn val="ctr"/>
        <c:lblOffset val="100"/>
      </c:catAx>
      <c:valAx>
        <c:axId val="188813312"/>
        <c:scaling>
          <c:orientation val="minMax"/>
        </c:scaling>
        <c:delete val="1"/>
        <c:axPos val="l"/>
        <c:numFmt formatCode="General" sourceLinked="1"/>
        <c:tickLblPos val="nextTo"/>
        <c:crossAx val="188799232"/>
        <c:crosses val="autoZero"/>
        <c:crossBetween val="between"/>
      </c:valAx>
    </c:plotArea>
    <c:plotVisOnly val="1"/>
  </c:chart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2.389485810875773E-2"/>
                  <c:y val="0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Лист2!$B$3:$B$8</c:f>
              <c:strCache>
                <c:ptCount val="6"/>
                <c:pt idx="0">
                  <c:v>В течение последнего месяца</c:v>
                </c:pt>
                <c:pt idx="1">
                  <c:v>В течение последнего года</c:v>
                </c:pt>
                <c:pt idx="2">
                  <c:v>В течение последних 5 лет</c:v>
                </c:pt>
                <c:pt idx="3">
                  <c:v>Более 5 лет назад</c:v>
                </c:pt>
                <c:pt idx="4">
                  <c:v>Не проходил, не помню такого</c:v>
                </c:pt>
                <c:pt idx="5">
                  <c:v>Затрудняюсь ответить</c:v>
                </c:pt>
              </c:strCache>
            </c:strRef>
          </c:cat>
          <c:val>
            <c:numRef>
              <c:f>Лист2!$C$3:$C$8</c:f>
              <c:numCache>
                <c:formatCode>General</c:formatCode>
                <c:ptCount val="6"/>
                <c:pt idx="0">
                  <c:v>0.5</c:v>
                </c:pt>
                <c:pt idx="1">
                  <c:v>2.2999999999999998</c:v>
                </c:pt>
                <c:pt idx="2">
                  <c:v>4.3</c:v>
                </c:pt>
                <c:pt idx="3">
                  <c:v>13.3</c:v>
                </c:pt>
                <c:pt idx="4">
                  <c:v>62.5</c:v>
                </c:pt>
                <c:pt idx="5">
                  <c:v>17.2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1300" b="0"/>
          </a:pPr>
          <a:endParaRPr lang="ru-RU"/>
        </a:p>
      </c:txPr>
    </c:legend>
    <c:plotVisOnly val="1"/>
    <c:dispBlanksAs val="zero"/>
  </c:chart>
  <c:externalData r:id="rId2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plotArea>
      <c:layout/>
      <c:barChart>
        <c:barDir val="col"/>
        <c:grouping val="clustered"/>
        <c:ser>
          <c:idx val="0"/>
          <c:order val="0"/>
          <c:dLbls>
            <c:dLblPos val="outEnd"/>
            <c:showVal val="1"/>
          </c:dLbls>
          <c:cat>
            <c:strRef>
              <c:f>Лист2!$B$36:$B$38</c:f>
              <c:strCache>
                <c:ptCount val="3"/>
                <c:pt idx="0">
                  <c:v>По своей инициативе</c:v>
                </c:pt>
                <c:pt idx="1">
                  <c:v>По инициативе нанимателя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Лист2!$C$36:$C$38</c:f>
              <c:numCache>
                <c:formatCode>General</c:formatCode>
                <c:ptCount val="3"/>
                <c:pt idx="0">
                  <c:v>12.9</c:v>
                </c:pt>
                <c:pt idx="1">
                  <c:v>49.5</c:v>
                </c:pt>
                <c:pt idx="2">
                  <c:v>37.6</c:v>
                </c:pt>
              </c:numCache>
            </c:numRef>
          </c:val>
        </c:ser>
        <c:dLbls>
          <c:showVal val="1"/>
        </c:dLbls>
        <c:axId val="210633856"/>
        <c:axId val="210635392"/>
      </c:barChart>
      <c:catAx>
        <c:axId val="210633856"/>
        <c:scaling>
          <c:orientation val="minMax"/>
        </c:scaling>
        <c:axPos val="b"/>
        <c:tickLblPos val="nextTo"/>
        <c:crossAx val="210635392"/>
        <c:crosses val="autoZero"/>
        <c:auto val="1"/>
        <c:lblAlgn val="ctr"/>
        <c:lblOffset val="100"/>
      </c:catAx>
      <c:valAx>
        <c:axId val="210635392"/>
        <c:scaling>
          <c:orientation val="minMax"/>
        </c:scaling>
        <c:delete val="1"/>
        <c:axPos val="l"/>
        <c:numFmt formatCode="General" sourceLinked="1"/>
        <c:tickLblPos val="nextTo"/>
        <c:crossAx val="210633856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ru-RU">
                <a:solidFill>
                  <a:schemeClr val="tx1"/>
                </a:solidFill>
              </a:rPr>
              <a:t>Проживающие с детьми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'Семья, родственники, одиночеств'!$B$61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'Семья, родственники, одиночеств'!$A$62:$A$64</c:f>
              <c:strCache>
                <c:ptCount val="3"/>
                <c:pt idx="0">
                  <c:v>55-64 года</c:v>
                </c:pt>
                <c:pt idx="1">
                  <c:v>65-74 года</c:v>
                </c:pt>
                <c:pt idx="2">
                  <c:v>75+ лет</c:v>
                </c:pt>
              </c:strCache>
            </c:strRef>
          </c:cat>
          <c:val>
            <c:numRef>
              <c:f>'Семья, родственники, одиночеств'!$B$62:$B$64</c:f>
              <c:numCache>
                <c:formatCode>0.0%</c:formatCode>
                <c:ptCount val="3"/>
                <c:pt idx="0">
                  <c:v>0.24900000000000011</c:v>
                </c:pt>
                <c:pt idx="1">
                  <c:v>0.2390000000000001</c:v>
                </c:pt>
                <c:pt idx="2">
                  <c:v>0.30700000000000022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3C-49D1-B164-B90356767EC8}"/>
            </c:ext>
          </c:extLst>
        </c:ser>
        <c:ser>
          <c:idx val="1"/>
          <c:order val="1"/>
          <c:tx>
            <c:strRef>
              <c:f>'Семья, родственники, одиночеств'!$C$61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rgbClr val="002060">
                <a:alpha val="70000"/>
              </a:srgb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'Семья, родственники, одиночеств'!$A$62:$A$64</c:f>
              <c:strCache>
                <c:ptCount val="3"/>
                <c:pt idx="0">
                  <c:v>55-64 года</c:v>
                </c:pt>
                <c:pt idx="1">
                  <c:v>65-74 года</c:v>
                </c:pt>
                <c:pt idx="2">
                  <c:v>75+ лет</c:v>
                </c:pt>
              </c:strCache>
            </c:strRef>
          </c:cat>
          <c:val>
            <c:numRef>
              <c:f>'Семья, родственники, одиночеств'!$C$62:$C$64</c:f>
              <c:numCache>
                <c:formatCode>0.0%</c:formatCode>
                <c:ptCount val="3"/>
                <c:pt idx="0">
                  <c:v>0.23500000000000001</c:v>
                </c:pt>
                <c:pt idx="1">
                  <c:v>0.16</c:v>
                </c:pt>
                <c:pt idx="2">
                  <c:v>0.25600000000000001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B3C-49D1-B164-B90356767EC8}"/>
            </c:ext>
          </c:extLst>
        </c:ser>
        <c:gapWidth val="80"/>
        <c:overlap val="25"/>
        <c:axId val="167164544"/>
        <c:axId val="167174528"/>
      </c:barChart>
      <c:catAx>
        <c:axId val="1671645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174528"/>
        <c:crosses val="autoZero"/>
        <c:auto val="1"/>
        <c:lblAlgn val="ctr"/>
        <c:lblOffset val="100"/>
      </c:catAx>
      <c:valAx>
        <c:axId val="167174528"/>
        <c:scaling>
          <c:orientation val="minMax"/>
        </c:scaling>
        <c:delete val="1"/>
        <c:axPos val="l"/>
        <c:numFmt formatCode="0.0%" sourceLinked="1"/>
        <c:majorTickMark val="none"/>
        <c:tickLblPos val="nextTo"/>
        <c:crossAx val="16716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Лист2!$B$17:$B$21</c:f>
              <c:strCache>
                <c:ptCount val="5"/>
                <c:pt idx="0">
                  <c:v>Переобучение, получение новой специальности</c:v>
                </c:pt>
                <c:pt idx="1">
                  <c:v>Повышение квалификации по своей профессии</c:v>
                </c:pt>
                <c:pt idx="2">
                  <c:v>Неформальное обучение на курсах, тренингах, семинарах</c:v>
                </c:pt>
                <c:pt idx="3">
                  <c:v>Другое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Лист2!$C$17:$C$21</c:f>
              <c:numCache>
                <c:formatCode>General</c:formatCode>
                <c:ptCount val="5"/>
                <c:pt idx="0">
                  <c:v>4.8</c:v>
                </c:pt>
                <c:pt idx="1">
                  <c:v>46.8</c:v>
                </c:pt>
                <c:pt idx="2">
                  <c:v>6.6</c:v>
                </c:pt>
                <c:pt idx="3">
                  <c:v>0.5</c:v>
                </c:pt>
                <c:pt idx="4">
                  <c:v>41.2</c:v>
                </c:pt>
              </c:numCache>
            </c:numRef>
          </c:val>
        </c:ser>
        <c:dLbls>
          <c:showVal val="1"/>
        </c:dLbls>
        <c:axId val="63898752"/>
        <c:axId val="63944960"/>
      </c:barChart>
      <c:catAx>
        <c:axId val="63898752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63944960"/>
        <c:crosses val="autoZero"/>
        <c:auto val="1"/>
        <c:lblAlgn val="ctr"/>
        <c:lblOffset val="100"/>
      </c:catAx>
      <c:valAx>
        <c:axId val="63944960"/>
        <c:scaling>
          <c:orientation val="minMax"/>
        </c:scaling>
        <c:delete val="1"/>
        <c:axPos val="b"/>
        <c:numFmt formatCode="General" sourceLinked="1"/>
        <c:tickLblPos val="nextTo"/>
        <c:crossAx val="63898752"/>
        <c:crosses val="autoZero"/>
        <c:crossBetween val="between"/>
      </c:valAx>
    </c:plotArea>
    <c:plotVisOnly val="1"/>
  </c:chart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chemeClr val="bg1">
                  <a:lumMod val="50000"/>
                </a:schemeClr>
              </a:solidFill>
            </c:spPr>
          </c:dPt>
          <c:dPt>
            <c:idx val="3"/>
            <c:spPr>
              <a:solidFill>
                <a:schemeClr val="accent3"/>
              </a:solidFill>
            </c:spPr>
          </c:dPt>
          <c:dPt>
            <c:idx val="4"/>
            <c:spPr>
              <a:solidFill>
                <a:schemeClr val="accent3"/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Лист2!$B$216:$B$220</c:f>
              <c:strCache>
                <c:ptCount val="5"/>
                <c:pt idx="0">
                  <c:v>Денег не всегда хватает даже на продукты питания</c:v>
                </c:pt>
                <c:pt idx="1">
                  <c:v>Денег хватает на продукты питания, но не всегда хватает на все необходимое (например, зимнюю одежду, обувь)</c:v>
                </c:pt>
                <c:pt idx="2">
                  <c:v>Денег хватает на все необходимое, но сложно приобретать предметы длительного пользования (холодильник, стиральная машина и т.п.)</c:v>
                </c:pt>
                <c:pt idx="3">
                  <c:v>Денег хватает на все необходимое, есть возможность приобретать предметы длительного пользования, отдыхать и т.п.</c:v>
                </c:pt>
                <c:pt idx="4">
                  <c:v>Затрудняюсь ответить, не хочу отвечать</c:v>
                </c:pt>
              </c:strCache>
            </c:strRef>
          </c:cat>
          <c:val>
            <c:numRef>
              <c:f>Лист2!$C$216:$C$220</c:f>
              <c:numCache>
                <c:formatCode>General</c:formatCode>
                <c:ptCount val="5"/>
                <c:pt idx="0">
                  <c:v>5.5</c:v>
                </c:pt>
                <c:pt idx="1">
                  <c:v>43</c:v>
                </c:pt>
                <c:pt idx="2">
                  <c:v>43.3</c:v>
                </c:pt>
                <c:pt idx="3">
                  <c:v>4.3</c:v>
                </c:pt>
                <c:pt idx="4">
                  <c:v>4</c:v>
                </c:pt>
              </c:numCache>
            </c:numRef>
          </c:val>
        </c:ser>
        <c:dLbls>
          <c:showVal val="1"/>
        </c:dLbls>
        <c:axId val="192501632"/>
        <c:axId val="192503168"/>
      </c:barChart>
      <c:catAx>
        <c:axId val="192501632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92503168"/>
        <c:crosses val="autoZero"/>
        <c:auto val="1"/>
        <c:lblAlgn val="ctr"/>
        <c:lblOffset val="100"/>
      </c:catAx>
      <c:valAx>
        <c:axId val="192503168"/>
        <c:scaling>
          <c:orientation val="minMax"/>
        </c:scaling>
        <c:delete val="1"/>
        <c:axPos val="l"/>
        <c:numFmt formatCode="General" sourceLinked="1"/>
        <c:tickLblPos val="nextTo"/>
        <c:crossAx val="192501632"/>
        <c:crosses val="autoZero"/>
        <c:crossBetween val="between"/>
      </c:valAx>
    </c:plotArea>
    <c:plotVisOnly val="1"/>
    <c:dispBlanksAs val="gap"/>
  </c:chart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Лист2!$B$200:$B$207</c:f>
              <c:strCache>
                <c:ptCount val="8"/>
                <c:pt idx="0">
                  <c:v>Затрудняюсь ответить, не хочу отвечать</c:v>
                </c:pt>
                <c:pt idx="1">
                  <c:v>Другое</c:v>
                </c:pt>
                <c:pt idx="2">
                  <c:v>Путешествие</c:v>
                </c:pt>
                <c:pt idx="3">
                  <c:v>Досуг и развлечения</c:v>
                </c:pt>
                <c:pt idx="4">
                  <c:v>Покупка одежды, обуви</c:v>
                </c:pt>
                <c:pt idx="5">
                  <c:v>Лекарства и медицинские расходы</c:v>
                </c:pt>
                <c:pt idx="6">
                  <c:v>Оплата коммунальных услуг</c:v>
                </c:pt>
                <c:pt idx="7">
                  <c:v>Продукты питания</c:v>
                </c:pt>
              </c:strCache>
            </c:strRef>
          </c:cat>
          <c:val>
            <c:numRef>
              <c:f>Лист2!$C$200:$C$207</c:f>
              <c:numCache>
                <c:formatCode>General</c:formatCode>
                <c:ptCount val="8"/>
                <c:pt idx="0">
                  <c:v>10.9</c:v>
                </c:pt>
                <c:pt idx="1">
                  <c:v>2.9</c:v>
                </c:pt>
                <c:pt idx="2">
                  <c:v>1.2</c:v>
                </c:pt>
                <c:pt idx="3">
                  <c:v>0.70000000000000007</c:v>
                </c:pt>
                <c:pt idx="4">
                  <c:v>1.4</c:v>
                </c:pt>
                <c:pt idx="5">
                  <c:v>15</c:v>
                </c:pt>
                <c:pt idx="6">
                  <c:v>11.3</c:v>
                </c:pt>
                <c:pt idx="7">
                  <c:v>56.7</c:v>
                </c:pt>
              </c:numCache>
            </c:numRef>
          </c:val>
        </c:ser>
        <c:dLbls>
          <c:showVal val="1"/>
        </c:dLbls>
        <c:axId val="192223488"/>
        <c:axId val="192225280"/>
      </c:barChart>
      <c:catAx>
        <c:axId val="192223488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92225280"/>
        <c:crosses val="autoZero"/>
        <c:auto val="1"/>
        <c:lblAlgn val="ctr"/>
        <c:lblOffset val="100"/>
      </c:catAx>
      <c:valAx>
        <c:axId val="192225280"/>
        <c:scaling>
          <c:orientation val="minMax"/>
        </c:scaling>
        <c:axPos val="b"/>
        <c:numFmt formatCode="General" sourceLinked="1"/>
        <c:tickLblPos val="nextTo"/>
        <c:crossAx val="192223488"/>
        <c:crosses val="autoZero"/>
        <c:crossBetween val="between"/>
      </c:valAx>
    </c:plotArea>
    <c:plotVisOnly val="1"/>
    <c:dispBlanksAs val="gap"/>
  </c:chart>
  <c:externalData r:id="rId1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bar"/>
        <c:grouping val="clustered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/>
                      <a:t>6</a:t>
                    </a:r>
                    <a:r>
                      <a:rPr lang="ru-RU" b="1" smtClean="0"/>
                      <a:t> %</a:t>
                    </a:r>
                    <a:endParaRPr lang="en-US" b="1"/>
                  </a:p>
                </c:rich>
              </c:tx>
              <c:dLblPos val="out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/>
                      <a:t>0,3</a:t>
                    </a:r>
                    <a:r>
                      <a:rPr lang="ru-RU" b="1" smtClean="0"/>
                      <a:t> %</a:t>
                    </a:r>
                    <a:endParaRPr lang="en-US" b="1" dirty="0"/>
                  </a:p>
                </c:rich>
              </c:tx>
              <c:dLblPos val="out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smtClean="0"/>
                      <a:t>3,5</a:t>
                    </a:r>
                    <a:r>
                      <a:rPr lang="ru-RU" b="1" smtClean="0"/>
                      <a:t> %</a:t>
                    </a:r>
                    <a:endParaRPr lang="en-US" b="1"/>
                  </a:p>
                </c:rich>
              </c:tx>
              <c:dLblPos val="outEnd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smtClean="0"/>
                      <a:t>10,2</a:t>
                    </a:r>
                    <a:r>
                      <a:rPr lang="ru-RU" b="1" smtClean="0"/>
                      <a:t> %</a:t>
                    </a:r>
                    <a:endParaRPr lang="en-US" b="1"/>
                  </a:p>
                </c:rich>
              </c:tx>
              <c:dLblPos val="outEnd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 smtClean="0"/>
                      <a:t>79,9</a:t>
                    </a:r>
                    <a:r>
                      <a:rPr lang="ru-RU" b="1" smtClean="0"/>
                      <a:t> %</a:t>
                    </a:r>
                    <a:endParaRPr lang="en-US" b="1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Лист2!$B$185:$B$189</c:f>
              <c:strCache>
                <c:ptCount val="5"/>
                <c:pt idx="0">
                  <c:v>Затрудняюсь ответить</c:v>
                </c:pt>
                <c:pt idx="1">
                  <c:v>Другое</c:v>
                </c:pt>
                <c:pt idx="2">
                  <c:v>Дети должны помогать родителям в старости</c:v>
                </c:pt>
                <c:pt idx="3">
                  <c:v>Сам человек должен накопить на старость</c:v>
                </c:pt>
                <c:pt idx="4">
                  <c:v>Государство должно обеспечить всем достойную старость</c:v>
                </c:pt>
              </c:strCache>
            </c:strRef>
          </c:cat>
          <c:val>
            <c:numRef>
              <c:f>Лист2!$C$185:$C$189</c:f>
              <c:numCache>
                <c:formatCode>General</c:formatCode>
                <c:ptCount val="5"/>
                <c:pt idx="0">
                  <c:v>6</c:v>
                </c:pt>
                <c:pt idx="1">
                  <c:v>0.30000000000000004</c:v>
                </c:pt>
                <c:pt idx="2">
                  <c:v>3.5</c:v>
                </c:pt>
                <c:pt idx="3">
                  <c:v>10.200000000000001</c:v>
                </c:pt>
                <c:pt idx="4">
                  <c:v>79.900000000000006</c:v>
                </c:pt>
              </c:numCache>
            </c:numRef>
          </c:val>
        </c:ser>
        <c:dLbls>
          <c:showVal val="1"/>
        </c:dLbls>
        <c:axId val="195405696"/>
        <c:axId val="195407232"/>
      </c:barChart>
      <c:catAx>
        <c:axId val="195405696"/>
        <c:scaling>
          <c:orientation val="minMax"/>
        </c:scaling>
        <c:axPos val="l"/>
        <c:tickLblPos val="nextTo"/>
        <c:txPr>
          <a:bodyPr/>
          <a:lstStyle/>
          <a:p>
            <a:pPr>
              <a:defRPr sz="1300" b="1"/>
            </a:pPr>
            <a:endParaRPr lang="ru-RU"/>
          </a:p>
        </c:txPr>
        <c:crossAx val="195407232"/>
        <c:crosses val="autoZero"/>
        <c:auto val="1"/>
        <c:lblAlgn val="ctr"/>
        <c:lblOffset val="100"/>
      </c:catAx>
      <c:valAx>
        <c:axId val="195407232"/>
        <c:scaling>
          <c:orientation val="minMax"/>
        </c:scaling>
        <c:axPos val="b"/>
        <c:numFmt formatCode="General" sourceLinked="1"/>
        <c:tickLblPos val="nextTo"/>
        <c:crossAx val="195405696"/>
        <c:crosses val="autoZero"/>
        <c:crossBetween val="between"/>
      </c:valAx>
    </c:plotArea>
    <c:plotVisOnly val="1"/>
    <c:dispBlanksAs val="gap"/>
  </c:chart>
  <c:externalData r:id="rId1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b="1" smtClean="0"/>
                      <a:t>8,3</a:t>
                    </a:r>
                    <a:r>
                      <a:rPr lang="ru-RU" sz="1200" b="1" smtClean="0"/>
                      <a:t> %</a:t>
                    </a:r>
                    <a:endParaRPr lang="en-US" sz="1200" b="1"/>
                  </a:p>
                </c:rich>
              </c:tx>
              <c:dLblPos val="out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b="1" smtClean="0"/>
                      <a:t>25,6</a:t>
                    </a:r>
                    <a:r>
                      <a:rPr lang="ru-RU" sz="1200" b="1" smtClean="0"/>
                      <a:t> %</a:t>
                    </a:r>
                    <a:endParaRPr lang="en-US" sz="1200" b="1"/>
                  </a:p>
                </c:rich>
              </c:tx>
              <c:dLblPos val="out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b="1" smtClean="0"/>
                      <a:t>52,7</a:t>
                    </a:r>
                    <a:r>
                      <a:rPr lang="ru-RU" sz="1200" b="1" smtClean="0"/>
                      <a:t> %</a:t>
                    </a:r>
                    <a:endParaRPr lang="en-US" sz="1200" b="1"/>
                  </a:p>
                </c:rich>
              </c:tx>
              <c:dLblPos val="outEnd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 b="1" smtClean="0"/>
                      <a:t>13,4</a:t>
                    </a:r>
                    <a:r>
                      <a:rPr lang="ru-RU" sz="1200" b="1" smtClean="0"/>
                      <a:t> %</a:t>
                    </a:r>
                    <a:endParaRPr lang="en-US" sz="1200" b="1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Лист2!$B$152:$B$155</c:f>
              <c:strCache>
                <c:ptCount val="4"/>
                <c:pt idx="0">
                  <c:v>Постоянно</c:v>
                </c:pt>
                <c:pt idx="1">
                  <c:v>Часто</c:v>
                </c:pt>
                <c:pt idx="2">
                  <c:v>Редко, по случаю (праздникам)</c:v>
                </c:pt>
                <c:pt idx="3">
                  <c:v>Никогда</c:v>
                </c:pt>
              </c:strCache>
            </c:strRef>
          </c:cat>
          <c:val>
            <c:numRef>
              <c:f>Лист2!$C$152:$C$155</c:f>
              <c:numCache>
                <c:formatCode>General</c:formatCode>
                <c:ptCount val="4"/>
                <c:pt idx="0">
                  <c:v>8.3000000000000007</c:v>
                </c:pt>
                <c:pt idx="1">
                  <c:v>25.6</c:v>
                </c:pt>
                <c:pt idx="2">
                  <c:v>52.7</c:v>
                </c:pt>
                <c:pt idx="3">
                  <c:v>13.4</c:v>
                </c:pt>
              </c:numCache>
            </c:numRef>
          </c:val>
        </c:ser>
        <c:dLbls>
          <c:showVal val="1"/>
        </c:dLbls>
        <c:axId val="79321728"/>
        <c:axId val="80118528"/>
      </c:barChart>
      <c:catAx>
        <c:axId val="7932172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80118528"/>
        <c:crosses val="autoZero"/>
        <c:auto val="1"/>
        <c:lblAlgn val="ctr"/>
        <c:lblOffset val="100"/>
      </c:catAx>
      <c:valAx>
        <c:axId val="80118528"/>
        <c:scaling>
          <c:orientation val="minMax"/>
        </c:scaling>
        <c:delete val="1"/>
        <c:axPos val="l"/>
        <c:numFmt formatCode="General" sourceLinked="1"/>
        <c:tickLblPos val="nextTo"/>
        <c:crossAx val="79321728"/>
        <c:crosses val="autoZero"/>
        <c:crossBetween val="between"/>
      </c:valAx>
    </c:plotArea>
    <c:plotVisOnly val="1"/>
    <c:dispBlanksAs val="gap"/>
  </c:chart>
  <c:externalData r:id="rId1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3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b="1" smtClean="0"/>
                      <a:t>5,9</a:t>
                    </a:r>
                    <a:r>
                      <a:rPr lang="ru-RU" sz="1200" b="1" smtClean="0"/>
                      <a:t> %</a:t>
                    </a:r>
                    <a:endParaRPr lang="en-US" sz="1200" b="1"/>
                  </a:p>
                </c:rich>
              </c:tx>
              <c:dLblPos val="out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b="1" smtClean="0"/>
                      <a:t>21</a:t>
                    </a:r>
                    <a:r>
                      <a:rPr lang="ru-RU" sz="1200" b="1" smtClean="0"/>
                      <a:t> %</a:t>
                    </a:r>
                    <a:endParaRPr lang="en-US" sz="1200" b="1"/>
                  </a:p>
                </c:rich>
              </c:tx>
              <c:dLblPos val="out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b="1" smtClean="0"/>
                      <a:t>57,5</a:t>
                    </a:r>
                    <a:r>
                      <a:rPr lang="ru-RU" sz="1200" b="1" smtClean="0"/>
                      <a:t> %</a:t>
                    </a:r>
                    <a:endParaRPr lang="en-US" sz="1200" b="1"/>
                  </a:p>
                </c:rich>
              </c:tx>
              <c:dLblPos val="outEnd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 b="1" smtClean="0"/>
                      <a:t>15,6</a:t>
                    </a:r>
                    <a:r>
                      <a:rPr lang="ru-RU" sz="1200" b="1" smtClean="0"/>
                      <a:t> %</a:t>
                    </a:r>
                    <a:endParaRPr lang="en-US" sz="1200" b="1" dirty="0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Лист2!$B$163:$B$166</c:f>
              <c:strCache>
                <c:ptCount val="4"/>
                <c:pt idx="0">
                  <c:v>Постоянно</c:v>
                </c:pt>
                <c:pt idx="1">
                  <c:v>Часто</c:v>
                </c:pt>
                <c:pt idx="2">
                  <c:v>Редко, по случаю (праздникам)</c:v>
                </c:pt>
                <c:pt idx="3">
                  <c:v>Никогда</c:v>
                </c:pt>
              </c:strCache>
            </c:strRef>
          </c:cat>
          <c:val>
            <c:numRef>
              <c:f>Лист2!$C$163:$C$166</c:f>
              <c:numCache>
                <c:formatCode>General</c:formatCode>
                <c:ptCount val="4"/>
                <c:pt idx="0">
                  <c:v>5.9</c:v>
                </c:pt>
                <c:pt idx="1">
                  <c:v>21</c:v>
                </c:pt>
                <c:pt idx="2">
                  <c:v>57.5</c:v>
                </c:pt>
                <c:pt idx="3">
                  <c:v>15.6</c:v>
                </c:pt>
              </c:numCache>
            </c:numRef>
          </c:val>
        </c:ser>
        <c:dLbls>
          <c:showVal val="1"/>
        </c:dLbls>
        <c:axId val="189524224"/>
        <c:axId val="199612288"/>
      </c:barChart>
      <c:catAx>
        <c:axId val="18952422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99612288"/>
        <c:crosses val="autoZero"/>
        <c:auto val="1"/>
        <c:lblAlgn val="ctr"/>
        <c:lblOffset val="100"/>
      </c:catAx>
      <c:valAx>
        <c:axId val="199612288"/>
        <c:scaling>
          <c:orientation val="minMax"/>
        </c:scaling>
        <c:delete val="1"/>
        <c:axPos val="l"/>
        <c:numFmt formatCode="General" sourceLinked="1"/>
        <c:tickLblPos val="nextTo"/>
        <c:crossAx val="1895242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ser>
          <c:idx val="0"/>
          <c:order val="0"/>
          <c:explosion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b="1" smtClean="0"/>
                      <a:t>33,3</a:t>
                    </a:r>
                    <a:r>
                      <a:rPr lang="ru-RU" sz="1200" b="1" smtClean="0"/>
                      <a:t> %</a:t>
                    </a:r>
                    <a:endParaRPr lang="en-US" sz="1200" b="1"/>
                  </a:p>
                </c:rich>
              </c:tx>
              <c:dLblPos val="out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b="1" smtClean="0"/>
                      <a:t>66,7</a:t>
                    </a:r>
                    <a:r>
                      <a:rPr lang="ru-RU" sz="1200" b="1" smtClean="0"/>
                      <a:t> %</a:t>
                    </a:r>
                    <a:endParaRPr lang="en-US" sz="1200" b="1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Лист2!$B$115:$B$116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Лист2!$C$115:$C$116</c:f>
              <c:numCache>
                <c:formatCode>General</c:formatCode>
                <c:ptCount val="2"/>
                <c:pt idx="0">
                  <c:v>33.300000000000011</c:v>
                </c:pt>
                <c:pt idx="1">
                  <c:v>66.7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</c:chart>
  <c:externalData r:id="rId1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26,7</a:t>
                    </a:r>
                    <a:r>
                      <a:rPr lang="ru-RU" sz="1200" smtClean="0"/>
                      <a:t> %</a:t>
                    </a:r>
                    <a:endParaRPr lang="en-US" sz="1200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0"/>
                  <c:y val="-0.10185185185185185"/>
                </c:manualLayout>
              </c:layout>
              <c:tx>
                <c:rich>
                  <a:bodyPr/>
                  <a:lstStyle/>
                  <a:p>
                    <a:r>
                      <a:rPr lang="en-US" sz="1200" smtClean="0"/>
                      <a:t>36,5</a:t>
                    </a:r>
                    <a:r>
                      <a:rPr lang="ru-RU" sz="1200" smtClean="0"/>
                      <a:t>%</a:t>
                    </a:r>
                    <a:endParaRPr lang="en-US" sz="1200"/>
                  </a:p>
                </c:rich>
              </c:tx>
              <c:dLblPos val="out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29,2</a:t>
                    </a:r>
                    <a:r>
                      <a:rPr lang="ru-RU" sz="1200" smtClean="0"/>
                      <a:t> %</a:t>
                    </a:r>
                    <a:endParaRPr lang="en-US" sz="1200"/>
                  </a:p>
                </c:rich>
              </c:tx>
              <c:dLblPos val="outEnd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7,6</a:t>
                    </a:r>
                    <a:r>
                      <a:rPr lang="ru-RU" sz="1200" smtClean="0"/>
                      <a:t> %</a:t>
                    </a:r>
                    <a:endParaRPr lang="en-US" sz="1200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Val val="1"/>
          </c:dLbls>
          <c:cat>
            <c:strRef>
              <c:f>Лист2!$B$126:$B$129</c:f>
              <c:strCache>
                <c:ptCount val="4"/>
                <c:pt idx="0">
                  <c:v>Затрудняюсь ответить</c:v>
                </c:pt>
                <c:pt idx="1">
                  <c:v>Не поддерживаю </c:v>
                </c:pt>
                <c:pt idx="2">
                  <c:v>Поддерживаю, но сам(а) так не делаю (делал(-а)) </c:v>
                </c:pt>
                <c:pt idx="3">
                  <c:v>Поддерживаю, сам(-а) так делаю (делал(-а))</c:v>
                </c:pt>
              </c:strCache>
            </c:strRef>
          </c:cat>
          <c:val>
            <c:numRef>
              <c:f>Лист2!$C$126:$C$129</c:f>
              <c:numCache>
                <c:formatCode>General</c:formatCode>
                <c:ptCount val="4"/>
                <c:pt idx="0">
                  <c:v>26.7</c:v>
                </c:pt>
                <c:pt idx="1">
                  <c:v>36.5</c:v>
                </c:pt>
                <c:pt idx="2">
                  <c:v>29.2</c:v>
                </c:pt>
                <c:pt idx="3">
                  <c:v>7.6</c:v>
                </c:pt>
              </c:numCache>
            </c:numRef>
          </c:val>
        </c:ser>
        <c:dLbls>
          <c:showVal val="1"/>
        </c:dLbls>
        <c:axId val="208091392"/>
        <c:axId val="208093184"/>
      </c:barChart>
      <c:catAx>
        <c:axId val="208091392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08093184"/>
        <c:crosses val="autoZero"/>
        <c:auto val="1"/>
        <c:lblAlgn val="ctr"/>
        <c:lblOffset val="100"/>
      </c:catAx>
      <c:valAx>
        <c:axId val="208093184"/>
        <c:scaling>
          <c:orientation val="minMax"/>
        </c:scaling>
        <c:delete val="1"/>
        <c:axPos val="b"/>
        <c:numFmt formatCode="General" sourceLinked="1"/>
        <c:tickLblPos val="nextTo"/>
        <c:crossAx val="208091392"/>
        <c:crosses val="autoZero"/>
        <c:crossBetween val="between"/>
      </c:valAx>
    </c:plotArea>
    <c:plotVisOnly val="1"/>
    <c:dispBlanksAs val="gap"/>
  </c:chart>
  <c:externalData r:id="rId1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0"/>
          <c:order val="0"/>
          <c:spPr>
            <a:solidFill>
              <a:schemeClr val="accent3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6,3</a:t>
                    </a:r>
                    <a:r>
                      <a:rPr lang="ru-RU" sz="1200" smtClean="0"/>
                      <a:t> %</a:t>
                    </a:r>
                    <a:endParaRPr lang="en-US" sz="1200"/>
                  </a:p>
                </c:rich>
              </c:tx>
              <c:dLblPos val="out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13,1</a:t>
                    </a:r>
                    <a:r>
                      <a:rPr lang="ru-RU" sz="1200" smtClean="0"/>
                      <a:t> %</a:t>
                    </a:r>
                    <a:endParaRPr lang="en-US" sz="1200"/>
                  </a:p>
                </c:rich>
              </c:tx>
              <c:dLblPos val="out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48</a:t>
                    </a:r>
                    <a:r>
                      <a:rPr lang="ru-RU" sz="1200" smtClean="0"/>
                      <a:t> %</a:t>
                    </a:r>
                    <a:endParaRPr lang="en-US" sz="1200"/>
                  </a:p>
                </c:rich>
              </c:tx>
              <c:dLblPos val="outEnd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11,1</a:t>
                    </a:r>
                    <a:r>
                      <a:rPr lang="ru-RU" sz="1200" smtClean="0"/>
                      <a:t> %</a:t>
                    </a:r>
                    <a:endParaRPr lang="en-US" sz="1200"/>
                  </a:p>
                </c:rich>
              </c:tx>
              <c:dLblPos val="outEnd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21,5</a:t>
                    </a:r>
                    <a:r>
                      <a:rPr lang="ru-RU" sz="1200" smtClean="0"/>
                      <a:t> %</a:t>
                    </a:r>
                    <a:endParaRPr lang="en-US" sz="1200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Val val="1"/>
          </c:dLbls>
          <c:cat>
            <c:strRef>
              <c:f>Лист2!$B$136:$B$140</c:f>
              <c:strCache>
                <c:ptCount val="5"/>
                <c:pt idx="0">
                  <c:v>Другое</c:v>
                </c:pt>
                <c:pt idx="1">
                  <c:v>Не понимаю, как это работает</c:v>
                </c:pt>
                <c:pt idx="2">
                  <c:v>Нет денег, чтобы откладывать</c:v>
                </c:pt>
                <c:pt idx="3">
                  <c:v>Из-за высокого уровня инфляции в нашей стране</c:v>
                </c:pt>
                <c:pt idx="4">
                  <c:v>Не доверяю страховым компаниям</c:v>
                </c:pt>
              </c:strCache>
            </c:strRef>
          </c:cat>
          <c:val>
            <c:numRef>
              <c:f>Лист2!$C$136:$C$140</c:f>
              <c:numCache>
                <c:formatCode>General</c:formatCode>
                <c:ptCount val="5"/>
                <c:pt idx="0">
                  <c:v>6.3</c:v>
                </c:pt>
                <c:pt idx="1">
                  <c:v>13.1</c:v>
                </c:pt>
                <c:pt idx="2">
                  <c:v>48</c:v>
                </c:pt>
                <c:pt idx="3">
                  <c:v>11.1</c:v>
                </c:pt>
                <c:pt idx="4">
                  <c:v>21.5</c:v>
                </c:pt>
              </c:numCache>
            </c:numRef>
          </c:val>
        </c:ser>
        <c:dLbls>
          <c:showVal val="1"/>
        </c:dLbls>
        <c:axId val="208141312"/>
        <c:axId val="209195776"/>
      </c:barChart>
      <c:catAx>
        <c:axId val="208141312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09195776"/>
        <c:crosses val="autoZero"/>
        <c:auto val="1"/>
        <c:lblAlgn val="ctr"/>
        <c:lblOffset val="100"/>
      </c:catAx>
      <c:valAx>
        <c:axId val="209195776"/>
        <c:scaling>
          <c:orientation val="minMax"/>
        </c:scaling>
        <c:delete val="1"/>
        <c:axPos val="b"/>
        <c:numFmt formatCode="General" sourceLinked="1"/>
        <c:tickLblPos val="nextTo"/>
        <c:crossAx val="208141312"/>
        <c:crosses val="autoZero"/>
        <c:crossBetween val="between"/>
      </c:valAx>
    </c:plotArea>
    <c:plotVisOnly val="1"/>
    <c:dispBlanksAs val="gap"/>
  </c:chart>
  <c:externalData r:id="rId1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Досуг!$L$2</c:f>
              <c:strCache>
                <c:ptCount val="1"/>
                <c:pt idx="0">
                  <c:v>регулярно (не реже 1 раза в неделю)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Досуг!$K$3:$K$11</c:f>
              <c:strCache>
                <c:ptCount val="9"/>
                <c:pt idx="0">
                  <c:v>Хожу в библиотеку</c:v>
                </c:pt>
                <c:pt idx="1">
                  <c:v>Занимаюсь в группах по интересам (кружки, клубы)</c:v>
                </c:pt>
                <c:pt idx="2">
                  <c:v>Хожу в кино, театр, на выставки и т.п.</c:v>
                </c:pt>
                <c:pt idx="3">
                  <c:v>Хожу в гости или принимаю гостей</c:v>
                </c:pt>
                <c:pt idx="4">
                  <c:v>Читаю журналы, книги из домашней библиотеки</c:v>
                </c:pt>
                <c:pt idx="5">
                  <c:v>Смотрю телевизор</c:v>
                </c:pt>
                <c:pt idx="6">
                  <c:v>Занимаюсь садом, огородом, хозяйством</c:v>
                </c:pt>
                <c:pt idx="7">
                  <c:v>Играю в настольные игры (домино, карты, лото и др.)</c:v>
                </c:pt>
                <c:pt idx="8">
                  <c:v>Занимаюсь рукоделием, мастерю</c:v>
                </c:pt>
              </c:strCache>
            </c:strRef>
          </c:cat>
          <c:val>
            <c:numRef>
              <c:f>Досуг!$L$3:$L$11</c:f>
              <c:numCache>
                <c:formatCode>0.0%</c:formatCode>
                <c:ptCount val="9"/>
                <c:pt idx="0">
                  <c:v>2.3E-2</c:v>
                </c:pt>
                <c:pt idx="1">
                  <c:v>2.0999999999999998E-2</c:v>
                </c:pt>
                <c:pt idx="2">
                  <c:v>1.9000000000000013E-2</c:v>
                </c:pt>
                <c:pt idx="3">
                  <c:v>0.36700000000000027</c:v>
                </c:pt>
                <c:pt idx="4">
                  <c:v>0.51600000000000001</c:v>
                </c:pt>
                <c:pt idx="5">
                  <c:v>0.96900000000000042</c:v>
                </c:pt>
                <c:pt idx="6">
                  <c:v>0.71600000000000041</c:v>
                </c:pt>
                <c:pt idx="7">
                  <c:v>8.3000000000000046E-2</c:v>
                </c:pt>
                <c:pt idx="8">
                  <c:v>0.1800000000000001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FB-4AA3-8325-4BEB7D549FE9}"/>
            </c:ext>
          </c:extLst>
        </c:ser>
        <c:ser>
          <c:idx val="1"/>
          <c:order val="1"/>
          <c:tx>
            <c:strRef>
              <c:f>Досуг!$M$2</c:f>
              <c:strCache>
                <c:ptCount val="1"/>
                <c:pt idx="0">
                  <c:v>никогда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85,4</a:t>
                    </a:r>
                    <a:r>
                      <a:rPr lang="en-US" dirty="0"/>
                      <a:t>%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03A-4FB9-B295-87AC5F6A24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93,9%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03A-4FB9-B295-87AC5F6A24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77,7%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03A-4FB9-B295-87AC5F6A24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9,2%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03A-4FB9-B295-87AC5F6A24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24,3%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03A-4FB9-B295-87AC5F6A24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1,2%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03A-4FB9-B295-87AC5F6A24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19,3%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03A-4FB9-B295-87AC5F6A24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73,1%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03A-4FB9-B295-87AC5F6A24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49,7%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03A-4FB9-B295-87AC5F6A24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Досуг!$K$3:$K$11</c:f>
              <c:strCache>
                <c:ptCount val="9"/>
                <c:pt idx="0">
                  <c:v>Хожу в библиотеку</c:v>
                </c:pt>
                <c:pt idx="1">
                  <c:v>Занимаюсь в группах по интересам (кружки, клубы)</c:v>
                </c:pt>
                <c:pt idx="2">
                  <c:v>Хожу в кино, театр, на выставки и т.п.</c:v>
                </c:pt>
                <c:pt idx="3">
                  <c:v>Хожу в гости или принимаю гостей</c:v>
                </c:pt>
                <c:pt idx="4">
                  <c:v>Читаю журналы, книги из домашней библиотеки</c:v>
                </c:pt>
                <c:pt idx="5">
                  <c:v>Смотрю телевизор</c:v>
                </c:pt>
                <c:pt idx="6">
                  <c:v>Занимаюсь садом, огородом, хозяйством</c:v>
                </c:pt>
                <c:pt idx="7">
                  <c:v>Играю в настольные игры (домино, карты, лото и др.)</c:v>
                </c:pt>
                <c:pt idx="8">
                  <c:v>Занимаюсь рукоделием, мастерю</c:v>
                </c:pt>
              </c:strCache>
            </c:strRef>
          </c:cat>
          <c:val>
            <c:numRef>
              <c:f>Досуг!$M$3:$M$11</c:f>
              <c:numCache>
                <c:formatCode>0.0%</c:formatCode>
                <c:ptCount val="9"/>
                <c:pt idx="0">
                  <c:v>-0.85400000000000043</c:v>
                </c:pt>
                <c:pt idx="1">
                  <c:v>-0.93899999999999995</c:v>
                </c:pt>
                <c:pt idx="2">
                  <c:v>-0.77700000000000058</c:v>
                </c:pt>
                <c:pt idx="3">
                  <c:v>-9.2000000000000026E-2</c:v>
                </c:pt>
                <c:pt idx="4">
                  <c:v>-0.2430000000000001</c:v>
                </c:pt>
                <c:pt idx="5">
                  <c:v>-1.2E-2</c:v>
                </c:pt>
                <c:pt idx="6">
                  <c:v>-0.193</c:v>
                </c:pt>
                <c:pt idx="7">
                  <c:v>-0.73100000000000043</c:v>
                </c:pt>
                <c:pt idx="8">
                  <c:v>-0.49700000000000022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3FB-4AA3-8325-4BEB7D549FE9}"/>
            </c:ext>
          </c:extLst>
        </c:ser>
        <c:gapWidth val="219"/>
        <c:overlap val="-27"/>
        <c:axId val="69642880"/>
        <c:axId val="163594624"/>
      </c:barChart>
      <c:catAx>
        <c:axId val="69642880"/>
        <c:scaling>
          <c:orientation val="minMax"/>
        </c:scaling>
        <c:axPos val="b"/>
        <c:numFmt formatCode="General" sourceLinked="1"/>
        <c:maj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594624"/>
        <c:crosses val="autoZero"/>
        <c:auto val="1"/>
        <c:lblAlgn val="ctr"/>
        <c:lblOffset val="100"/>
      </c:catAx>
      <c:valAx>
        <c:axId val="163594624"/>
        <c:scaling>
          <c:orientation val="minMax"/>
        </c:scaling>
        <c:delete val="1"/>
        <c:axPos val="r"/>
        <c:numFmt formatCode="0.0%" sourceLinked="1"/>
        <c:majorTickMark val="none"/>
        <c:tickLblPos val="nextTo"/>
        <c:crossAx val="69642880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семьи (близких родственников)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31-4511-9B08-D6284F28802A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31-4511-9B08-D6284F28802A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31-4511-9B08-D6284F28802A}"/>
              </c:ext>
            </c:extLst>
          </c:dPt>
          <c:dPt>
            <c:idx val="3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31-4511-9B08-D6284F28802A}"/>
              </c:ext>
            </c:extLst>
          </c:dPt>
          <c:dLbls>
            <c:dLbl>
              <c:idx val="0"/>
              <c:layout>
                <c:manualLayout>
                  <c:x val="5.6598949647341433E-2"/>
                  <c:y val="-5.4045795939245784E-3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931-4511-9B08-D6284F28802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'Семья, родственники, одиночеств'!$A$2:$A$5</c:f>
              <c:strCache>
                <c:ptCount val="4"/>
                <c:pt idx="0">
                  <c:v>Одинокие</c:v>
                </c:pt>
                <c:pt idx="1">
                  <c:v>Одиноко проживающие (есть близкие родственники, проживающие отдельно)</c:v>
                </c:pt>
                <c:pt idx="2">
                  <c:v>Проживающие не одни и имеющие близких людей, проживающих отдельно</c:v>
                </c:pt>
                <c:pt idx="3">
                  <c:v>Проживают не одни, но нет близких родственников, проживающих отдельно</c:v>
                </c:pt>
              </c:strCache>
            </c:strRef>
          </c:cat>
          <c:val>
            <c:numRef>
              <c:f>'Семья, родственники, одиночеств'!$B$2:$B$5</c:f>
              <c:numCache>
                <c:formatCode>0.0%</c:formatCode>
                <c:ptCount val="4"/>
                <c:pt idx="0">
                  <c:v>1.6000000000000014E-2</c:v>
                </c:pt>
                <c:pt idx="1">
                  <c:v>0.30200000000000027</c:v>
                </c:pt>
                <c:pt idx="2">
                  <c:v>0.63800000000000046</c:v>
                </c:pt>
                <c:pt idx="3">
                  <c:v>4.3999999999999997E-2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931-4511-9B08-D6284F28802A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4556790114769434E-2"/>
          <c:y val="0.61695701742104592"/>
          <c:w val="0.93088618521202837"/>
          <c:h val="0.366829243797181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 непосещения кружков, клубов и т.п.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9"/>
              <c:layout>
                <c:manualLayout>
                  <c:x val="-2.4666382323487758E-3"/>
                  <c:y val="-3.7233517263513934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Досуг!$A$101:$A$110</c:f>
              <c:strCache>
                <c:ptCount val="10"/>
                <c:pt idx="0">
                  <c:v>Причины непосещения кружков</c:v>
                </c:pt>
                <c:pt idx="1">
                  <c:v>Другое</c:v>
                </c:pt>
                <c:pt idx="2">
                  <c:v>Нет денег на такие кружки</c:v>
                </c:pt>
                <c:pt idx="3">
                  <c:v>Нет интересных для меня групп по интересам</c:v>
                </c:pt>
                <c:pt idx="4">
                  <c:v>Нет информации о таких группах</c:v>
                </c:pt>
                <c:pt idx="5">
                  <c:v>Занят(а) на работе</c:v>
                </c:pt>
                <c:pt idx="6">
                  <c:v>Поблизости таких групп нет</c:v>
                </c:pt>
                <c:pt idx="7">
                  <c:v>Очень занят(а) домашними делами</c:v>
                </c:pt>
                <c:pt idx="8">
                  <c:v>Здоровье не позволяет участвовать в таких мероприятиях</c:v>
                </c:pt>
                <c:pt idx="9">
                  <c:v>Нет желания посещать такие группы</c:v>
                </c:pt>
              </c:strCache>
            </c:strRef>
          </c:cat>
          <c:val>
            <c:numRef>
              <c:f>Досуг!$B$101:$B$110</c:f>
              <c:numCache>
                <c:formatCode>0.0%</c:formatCode>
                <c:ptCount val="10"/>
                <c:pt idx="1">
                  <c:v>2.2000000000000013E-2</c:v>
                </c:pt>
                <c:pt idx="2">
                  <c:v>5.7000000000000023E-2</c:v>
                </c:pt>
                <c:pt idx="3">
                  <c:v>9.0000000000000024E-2</c:v>
                </c:pt>
                <c:pt idx="4">
                  <c:v>0.11799999999999998</c:v>
                </c:pt>
                <c:pt idx="5">
                  <c:v>0.14000000000000001</c:v>
                </c:pt>
                <c:pt idx="6">
                  <c:v>0.16900000000000004</c:v>
                </c:pt>
                <c:pt idx="7">
                  <c:v>0.1790000000000001</c:v>
                </c:pt>
                <c:pt idx="8">
                  <c:v>0.2080000000000001</c:v>
                </c:pt>
                <c:pt idx="9">
                  <c:v>0.31400000000000022</c:v>
                </c:pt>
              </c:numCache>
            </c:numRef>
          </c:val>
        </c:ser>
        <c:gapWidth val="182"/>
        <c:axId val="191806464"/>
        <c:axId val="191895808"/>
      </c:barChart>
      <c:catAx>
        <c:axId val="19180646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895808"/>
        <c:crosses val="autoZero"/>
        <c:auto val="1"/>
        <c:lblAlgn val="ctr"/>
        <c:lblOffset val="100"/>
      </c:catAx>
      <c:valAx>
        <c:axId val="191895808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91806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8.8647382623588525E-2"/>
          <c:y val="2.5972226279875405E-2"/>
          <c:w val="0.88624920731984591"/>
          <c:h val="0.64193235875708643"/>
        </c:manualLayout>
      </c:layout>
      <c:barChart>
        <c:barDir val="bar"/>
        <c:grouping val="stacked"/>
        <c:ser>
          <c:idx val="0"/>
          <c:order val="0"/>
          <c:tx>
            <c:strRef>
              <c:f>Досуг!$A$39</c:f>
              <c:strCache>
                <c:ptCount val="1"/>
                <c:pt idx="0">
                  <c:v>Нет информации о таких группах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2"/>
              <c:layout>
                <c:manualLayout>
                  <c:x val="2.7847769028871414E-3"/>
                  <c:y val="-7.373274029761323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A36-498B-823F-C448DCF7070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Досуг!$E$38:$G$38</c:f>
              <c:strCache>
                <c:ptCount val="3"/>
                <c:pt idx="0">
                  <c:v>55-64</c:v>
                </c:pt>
                <c:pt idx="1">
                  <c:v>65-74</c:v>
                </c:pt>
                <c:pt idx="2">
                  <c:v>75+</c:v>
                </c:pt>
              </c:strCache>
            </c:strRef>
          </c:cat>
          <c:val>
            <c:numRef>
              <c:f>Досуг!$E$39:$G$39</c:f>
              <c:numCache>
                <c:formatCode>0.0%</c:formatCode>
                <c:ptCount val="3"/>
                <c:pt idx="0">
                  <c:v>0.1</c:v>
                </c:pt>
                <c:pt idx="1">
                  <c:v>0.15560640732265446</c:v>
                </c:pt>
                <c:pt idx="2">
                  <c:v>5.2941176470588207E-2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A36-498B-823F-C448DCF70709}"/>
            </c:ext>
          </c:extLst>
        </c:ser>
        <c:ser>
          <c:idx val="1"/>
          <c:order val="1"/>
          <c:tx>
            <c:strRef>
              <c:f>Досуг!$A$40</c:f>
              <c:strCache>
                <c:ptCount val="1"/>
                <c:pt idx="0">
                  <c:v>Нет интересных для меня групп по интересам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2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Досуг!$E$38:$G$38</c:f>
              <c:strCache>
                <c:ptCount val="3"/>
                <c:pt idx="0">
                  <c:v>55-64</c:v>
                </c:pt>
                <c:pt idx="1">
                  <c:v>65-74</c:v>
                </c:pt>
                <c:pt idx="2">
                  <c:v>75+</c:v>
                </c:pt>
              </c:strCache>
            </c:strRef>
          </c:cat>
          <c:val>
            <c:numRef>
              <c:f>Досуг!$E$40:$G$40</c:f>
              <c:numCache>
                <c:formatCode>0.0%</c:formatCode>
                <c:ptCount val="3"/>
                <c:pt idx="0">
                  <c:v>9.5081967213114682E-2</c:v>
                </c:pt>
                <c:pt idx="1">
                  <c:v>9.8398169336384539E-2</c:v>
                </c:pt>
                <c:pt idx="2">
                  <c:v>2.3529411764705879E-2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36-498B-823F-C448DCF70709}"/>
            </c:ext>
          </c:extLst>
        </c:ser>
        <c:ser>
          <c:idx val="2"/>
          <c:order val="2"/>
          <c:tx>
            <c:strRef>
              <c:f>Досуг!$A$41</c:f>
              <c:strCache>
                <c:ptCount val="1"/>
                <c:pt idx="0">
                  <c:v>Очень занят(а) домашними делами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dLbl>
              <c:idx val="2"/>
              <c:layout>
                <c:manualLayout>
                  <c:x val="8.3333333333333367E-3"/>
                  <c:y val="-4.9155160198408807E-3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Досуг!$E$38:$G$38</c:f>
              <c:strCache>
                <c:ptCount val="3"/>
                <c:pt idx="0">
                  <c:v>55-64</c:v>
                </c:pt>
                <c:pt idx="1">
                  <c:v>65-74</c:v>
                </c:pt>
                <c:pt idx="2">
                  <c:v>75+</c:v>
                </c:pt>
              </c:strCache>
            </c:strRef>
          </c:cat>
          <c:val>
            <c:numRef>
              <c:f>Досуг!$E$41:$G$41</c:f>
              <c:numCache>
                <c:formatCode>0.0%</c:formatCode>
                <c:ptCount val="3"/>
                <c:pt idx="0">
                  <c:v>0.23114754098360657</c:v>
                </c:pt>
                <c:pt idx="1">
                  <c:v>0.13272311212814639</c:v>
                </c:pt>
                <c:pt idx="2">
                  <c:v>5.8823529411764705E-2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A36-498B-823F-C448DCF70709}"/>
            </c:ext>
          </c:extLst>
        </c:ser>
        <c:ser>
          <c:idx val="3"/>
          <c:order val="3"/>
          <c:tx>
            <c:strRef>
              <c:f>Досуг!$A$42</c:f>
              <c:strCache>
                <c:ptCount val="1"/>
                <c:pt idx="0">
                  <c:v>Занят(а) на работе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Досуг!$E$38:$G$38</c:f>
              <c:strCache>
                <c:ptCount val="3"/>
                <c:pt idx="0">
                  <c:v>55-64</c:v>
                </c:pt>
                <c:pt idx="1">
                  <c:v>65-74</c:v>
                </c:pt>
                <c:pt idx="2">
                  <c:v>75+</c:v>
                </c:pt>
              </c:strCache>
            </c:strRef>
          </c:cat>
          <c:val>
            <c:numRef>
              <c:f>Досуг!$E$42:$G$42</c:f>
              <c:numCache>
                <c:formatCode>0.0%</c:formatCode>
                <c:ptCount val="3"/>
                <c:pt idx="0">
                  <c:v>0.24426229508196745</c:v>
                </c:pt>
                <c:pt idx="1">
                  <c:v>3.2036613272311242E-2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A36-498B-823F-C448DCF70709}"/>
            </c:ext>
          </c:extLst>
        </c:ser>
        <c:ser>
          <c:idx val="4"/>
          <c:order val="4"/>
          <c:tx>
            <c:strRef>
              <c:f>Досуг!$A$43</c:f>
              <c:strCache>
                <c:ptCount val="1"/>
                <c:pt idx="0">
                  <c:v>Нет денег на такие кружки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dLbl>
              <c:idx val="2"/>
              <c:layout>
                <c:manualLayout>
                  <c:x val="6.9444444444444475E-3"/>
                  <c:y val="-6.1443950248010998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Досуг!$E$38:$G$38</c:f>
              <c:strCache>
                <c:ptCount val="3"/>
                <c:pt idx="0">
                  <c:v>55-64</c:v>
                </c:pt>
                <c:pt idx="1">
                  <c:v>65-74</c:v>
                </c:pt>
                <c:pt idx="2">
                  <c:v>75+</c:v>
                </c:pt>
              </c:strCache>
            </c:strRef>
          </c:cat>
          <c:val>
            <c:numRef>
              <c:f>Досуг!$E$43:$G$43</c:f>
              <c:numCache>
                <c:formatCode>0.0%</c:formatCode>
                <c:ptCount val="3"/>
                <c:pt idx="0">
                  <c:v>7.0491803278688522E-2</c:v>
                </c:pt>
                <c:pt idx="1">
                  <c:v>3.8901601830663615E-2</c:v>
                </c:pt>
                <c:pt idx="2">
                  <c:v>4.1176470588235294E-2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A36-498B-823F-C448DCF70709}"/>
            </c:ext>
          </c:extLst>
        </c:ser>
        <c:ser>
          <c:idx val="5"/>
          <c:order val="5"/>
          <c:tx>
            <c:strRef>
              <c:f>Досуг!$A$44</c:f>
              <c:strCache>
                <c:ptCount val="1"/>
                <c:pt idx="0">
                  <c:v>Нет желания посещать такие группы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Досуг!$E$38:$G$38</c:f>
              <c:strCache>
                <c:ptCount val="3"/>
                <c:pt idx="0">
                  <c:v>55-64</c:v>
                </c:pt>
                <c:pt idx="1">
                  <c:v>65-74</c:v>
                </c:pt>
                <c:pt idx="2">
                  <c:v>75+</c:v>
                </c:pt>
              </c:strCache>
            </c:strRef>
          </c:cat>
          <c:val>
            <c:numRef>
              <c:f>Досуг!$E$44:$G$44</c:f>
              <c:numCache>
                <c:formatCode>0.0%</c:formatCode>
                <c:ptCount val="3"/>
                <c:pt idx="0">
                  <c:v>0.31475409836065615</c:v>
                </c:pt>
                <c:pt idx="1">
                  <c:v>0.32723112128146475</c:v>
                </c:pt>
                <c:pt idx="2">
                  <c:v>0.1823529411764708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A36-498B-823F-C448DCF70709}"/>
            </c:ext>
          </c:extLst>
        </c:ser>
        <c:ser>
          <c:idx val="6"/>
          <c:order val="6"/>
          <c:tx>
            <c:strRef>
              <c:f>Досуг!$A$45</c:f>
              <c:strCache>
                <c:ptCount val="1"/>
                <c:pt idx="0">
                  <c:v>Поблизости таких групп нет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Досуг!$E$38:$G$38</c:f>
              <c:strCache>
                <c:ptCount val="3"/>
                <c:pt idx="0">
                  <c:v>55-64</c:v>
                </c:pt>
                <c:pt idx="1">
                  <c:v>65-74</c:v>
                </c:pt>
                <c:pt idx="2">
                  <c:v>75+</c:v>
                </c:pt>
              </c:strCache>
            </c:strRef>
          </c:cat>
          <c:val>
            <c:numRef>
              <c:f>Досуг!$E$45:$G$45</c:f>
              <c:numCache>
                <c:formatCode>0.0%</c:formatCode>
                <c:ptCount val="3"/>
                <c:pt idx="0">
                  <c:v>0.13770491803278689</c:v>
                </c:pt>
                <c:pt idx="1">
                  <c:v>0.18306636155606434</c:v>
                </c:pt>
                <c:pt idx="2">
                  <c:v>0.19411764705882353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A36-498B-823F-C448DCF70709}"/>
            </c:ext>
          </c:extLst>
        </c:ser>
        <c:ser>
          <c:idx val="7"/>
          <c:order val="7"/>
          <c:tx>
            <c:strRef>
              <c:f>Досуг!$A$46</c:f>
              <c:strCache>
                <c:ptCount val="1"/>
                <c:pt idx="0">
                  <c:v>Здоровье не позволяет участвовать в таких мероприятиях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Досуг!$E$38:$G$38</c:f>
              <c:strCache>
                <c:ptCount val="3"/>
                <c:pt idx="0">
                  <c:v>55-64</c:v>
                </c:pt>
                <c:pt idx="1">
                  <c:v>65-74</c:v>
                </c:pt>
                <c:pt idx="2">
                  <c:v>75+</c:v>
                </c:pt>
              </c:strCache>
            </c:strRef>
          </c:cat>
          <c:val>
            <c:numRef>
              <c:f>Досуг!$E$46:$G$46</c:f>
              <c:numCache>
                <c:formatCode>0.0%</c:formatCode>
                <c:ptCount val="3"/>
                <c:pt idx="0">
                  <c:v>0.10327868852459017</c:v>
                </c:pt>
                <c:pt idx="1">
                  <c:v>0.21510297482837529</c:v>
                </c:pt>
                <c:pt idx="2">
                  <c:v>0.50588235294117645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A36-498B-823F-C448DCF70709}"/>
            </c:ext>
          </c:extLst>
        </c:ser>
        <c:ser>
          <c:idx val="8"/>
          <c:order val="8"/>
          <c:tx>
            <c:strRef>
              <c:f>Досуг!$A$47</c:f>
              <c:strCache>
                <c:ptCount val="1"/>
                <c:pt idx="0">
                  <c:v>Другое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cat>
            <c:strRef>
              <c:f>Досуг!$E$38:$G$38</c:f>
              <c:strCache>
                <c:ptCount val="3"/>
                <c:pt idx="0">
                  <c:v>55-64</c:v>
                </c:pt>
                <c:pt idx="1">
                  <c:v>65-74</c:v>
                </c:pt>
                <c:pt idx="2">
                  <c:v>75+</c:v>
                </c:pt>
              </c:strCache>
            </c:strRef>
          </c:cat>
          <c:val>
            <c:numRef>
              <c:f>Досуг!$E$47:$G$47</c:f>
              <c:numCache>
                <c:formatCode>0.0%</c:formatCode>
                <c:ptCount val="3"/>
                <c:pt idx="0">
                  <c:v>2.4590163934426229E-2</c:v>
                </c:pt>
                <c:pt idx="1">
                  <c:v>1.3729977116704805E-2</c:v>
                </c:pt>
                <c:pt idx="2">
                  <c:v>2.9411764705882353E-2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A36-498B-823F-C448DCF70709}"/>
            </c:ext>
          </c:extLst>
        </c:ser>
        <c:overlap val="100"/>
        <c:axId val="175300992"/>
        <c:axId val="175302528"/>
      </c:barChart>
      <c:catAx>
        <c:axId val="17530099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302528"/>
        <c:crosses val="autoZero"/>
        <c:auto val="1"/>
        <c:lblAlgn val="ctr"/>
        <c:lblOffset val="100"/>
      </c:catAx>
      <c:valAx>
        <c:axId val="175302528"/>
        <c:scaling>
          <c:orientation val="minMax"/>
        </c:scaling>
        <c:delete val="1"/>
        <c:axPos val="b"/>
        <c:numFmt formatCode="0.0%" sourceLinked="1"/>
        <c:majorTickMark val="none"/>
        <c:tickLblPos val="nextTo"/>
        <c:crossAx val="175300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3047408928956379E-2"/>
          <c:y val="0.63429808387092579"/>
          <c:w val="0.91229474938821042"/>
          <c:h val="0.3481900196592827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 какой кружок, клуб, на какое мероприятие Вы бы пошли охотнее?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Досуг!$B$70</c:f>
              <c:strCache>
                <c:ptCount val="1"/>
                <c:pt idx="0">
                  <c:v>в целом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9F2-4A38-9769-BF406B6A63BF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9F2-4A38-9769-BF406B6A63BF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9F2-4A38-9769-BF406B6A63BF}"/>
              </c:ext>
            </c:extLst>
          </c:dPt>
          <c:dPt>
            <c:idx val="3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9F2-4A38-9769-BF406B6A63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Досуг!$A$71:$A$74</c:f>
              <c:strCache>
                <c:ptCount val="4"/>
                <c:pt idx="0">
                  <c:v>Специально для пожилых людей</c:v>
                </c:pt>
                <c:pt idx="1">
                  <c:v>Для людей разных возрастов</c:v>
                </c:pt>
                <c:pt idx="2">
                  <c:v>Не имеет значения</c:v>
                </c:pt>
                <c:pt idx="3">
                  <c:v>Не пошел бы никуда</c:v>
                </c:pt>
              </c:strCache>
            </c:strRef>
          </c:cat>
          <c:val>
            <c:numRef>
              <c:f>Досуг!$B$71:$B$74</c:f>
              <c:numCache>
                <c:formatCode>0.0%</c:formatCode>
                <c:ptCount val="4"/>
                <c:pt idx="0">
                  <c:v>0.16700000000000001</c:v>
                </c:pt>
                <c:pt idx="1">
                  <c:v>0.15400000000000011</c:v>
                </c:pt>
                <c:pt idx="2">
                  <c:v>0.13200000000000001</c:v>
                </c:pt>
                <c:pt idx="3">
                  <c:v>0.54700000000000004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9F2-4A38-9769-BF406B6A63BF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Досуг!$A$71</c:f>
              <c:strCache>
                <c:ptCount val="1"/>
                <c:pt idx="0">
                  <c:v>Специально для пожилых людей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Досуг!$C$70:$D$70</c:f>
              <c:strCache>
                <c:ptCount val="2"/>
                <c:pt idx="0">
                  <c:v>м</c:v>
                </c:pt>
                <c:pt idx="1">
                  <c:v>ж</c:v>
                </c:pt>
              </c:strCache>
            </c:strRef>
          </c:cat>
          <c:val>
            <c:numRef>
              <c:f>Досуг!$C$71:$D$71</c:f>
              <c:numCache>
                <c:formatCode>0.0%</c:formatCode>
                <c:ptCount val="2"/>
                <c:pt idx="0">
                  <c:v>0.12100000000000002</c:v>
                </c:pt>
                <c:pt idx="1">
                  <c:v>0.191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2C-4E77-8F3A-B9132BF941B9}"/>
            </c:ext>
          </c:extLst>
        </c:ser>
        <c:ser>
          <c:idx val="1"/>
          <c:order val="1"/>
          <c:tx>
            <c:strRef>
              <c:f>Досуг!$A$72</c:f>
              <c:strCache>
                <c:ptCount val="1"/>
                <c:pt idx="0">
                  <c:v>Для людей разных возрастов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Досуг!$C$70:$D$70</c:f>
              <c:strCache>
                <c:ptCount val="2"/>
                <c:pt idx="0">
                  <c:v>м</c:v>
                </c:pt>
                <c:pt idx="1">
                  <c:v>ж</c:v>
                </c:pt>
              </c:strCache>
            </c:strRef>
          </c:cat>
          <c:val>
            <c:numRef>
              <c:f>Досуг!$C$72:$D$72</c:f>
              <c:numCache>
                <c:formatCode>0.0%</c:formatCode>
                <c:ptCount val="2"/>
                <c:pt idx="0">
                  <c:v>0.13500000000000001</c:v>
                </c:pt>
                <c:pt idx="1">
                  <c:v>0.18800000000000011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A2C-4E77-8F3A-B9132BF941B9}"/>
            </c:ext>
          </c:extLst>
        </c:ser>
        <c:ser>
          <c:idx val="2"/>
          <c:order val="2"/>
          <c:tx>
            <c:strRef>
              <c:f>Досуг!$A$73</c:f>
              <c:strCache>
                <c:ptCount val="1"/>
                <c:pt idx="0">
                  <c:v>Не имеет значения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Досуг!$C$70:$D$70</c:f>
              <c:strCache>
                <c:ptCount val="2"/>
                <c:pt idx="0">
                  <c:v>м</c:v>
                </c:pt>
                <c:pt idx="1">
                  <c:v>ж</c:v>
                </c:pt>
              </c:strCache>
            </c:strRef>
          </c:cat>
          <c:val>
            <c:numRef>
              <c:f>Досуг!$C$73:$D$73</c:f>
              <c:numCache>
                <c:formatCode>0.0%</c:formatCode>
                <c:ptCount val="2"/>
                <c:pt idx="0">
                  <c:v>0.13100000000000001</c:v>
                </c:pt>
                <c:pt idx="1">
                  <c:v>0.1480000000000001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A2C-4E77-8F3A-B9132BF941B9}"/>
            </c:ext>
          </c:extLst>
        </c:ser>
        <c:ser>
          <c:idx val="3"/>
          <c:order val="3"/>
          <c:tx>
            <c:strRef>
              <c:f>Досуг!$A$74</c:f>
              <c:strCache>
                <c:ptCount val="1"/>
                <c:pt idx="0">
                  <c:v>Не пошел бы никуда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Досуг!$C$70:$D$70</c:f>
              <c:strCache>
                <c:ptCount val="2"/>
                <c:pt idx="0">
                  <c:v>м</c:v>
                </c:pt>
                <c:pt idx="1">
                  <c:v>ж</c:v>
                </c:pt>
              </c:strCache>
            </c:strRef>
          </c:cat>
          <c:val>
            <c:numRef>
              <c:f>Досуг!$C$74:$D$74</c:f>
              <c:numCache>
                <c:formatCode>0.0%</c:formatCode>
                <c:ptCount val="2"/>
                <c:pt idx="0">
                  <c:v>0.61300000000000043</c:v>
                </c:pt>
                <c:pt idx="1">
                  <c:v>0.4730000000000002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A2C-4E77-8F3A-B9132BF941B9}"/>
            </c:ext>
          </c:extLst>
        </c:ser>
        <c:overlap val="100"/>
        <c:axId val="163579776"/>
        <c:axId val="163581312"/>
      </c:barChart>
      <c:catAx>
        <c:axId val="16357977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581312"/>
        <c:crosses val="autoZero"/>
        <c:auto val="1"/>
        <c:lblAlgn val="ctr"/>
        <c:lblOffset val="100"/>
      </c:catAx>
      <c:valAx>
        <c:axId val="163581312"/>
        <c:scaling>
          <c:orientation val="minMax"/>
        </c:scaling>
        <c:delete val="1"/>
        <c:axPos val="b"/>
        <c:numFmt formatCode="0%" sourceLinked="1"/>
        <c:majorTickMark val="none"/>
        <c:tickLblPos val="nextTo"/>
        <c:crossAx val="16357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Досуг!$A$71</c:f>
              <c:strCache>
                <c:ptCount val="1"/>
                <c:pt idx="0">
                  <c:v>Специально для пожилых людей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Досуг!$E$70:$G$70</c:f>
              <c:strCache>
                <c:ptCount val="3"/>
                <c:pt idx="0">
                  <c:v>55-64</c:v>
                </c:pt>
                <c:pt idx="1">
                  <c:v>65-74</c:v>
                </c:pt>
                <c:pt idx="2">
                  <c:v>75+</c:v>
                </c:pt>
              </c:strCache>
            </c:strRef>
          </c:cat>
          <c:val>
            <c:numRef>
              <c:f>Досуг!$E$71:$G$71</c:f>
              <c:numCache>
                <c:formatCode>###0.0%</c:formatCode>
                <c:ptCount val="3"/>
                <c:pt idx="0">
                  <c:v>0.11967213114754099</c:v>
                </c:pt>
                <c:pt idx="1">
                  <c:v>0.20137299771167047</c:v>
                </c:pt>
                <c:pt idx="2">
                  <c:v>0.21764705882352944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0A-4146-8A45-38D2743FC99B}"/>
            </c:ext>
          </c:extLst>
        </c:ser>
        <c:ser>
          <c:idx val="1"/>
          <c:order val="1"/>
          <c:tx>
            <c:strRef>
              <c:f>Досуг!$A$72</c:f>
              <c:strCache>
                <c:ptCount val="1"/>
                <c:pt idx="0">
                  <c:v>Для людей разных возрастов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Досуг!$E$70:$G$70</c:f>
              <c:strCache>
                <c:ptCount val="3"/>
                <c:pt idx="0">
                  <c:v>55-64</c:v>
                </c:pt>
                <c:pt idx="1">
                  <c:v>65-74</c:v>
                </c:pt>
                <c:pt idx="2">
                  <c:v>75+</c:v>
                </c:pt>
              </c:strCache>
            </c:strRef>
          </c:cat>
          <c:val>
            <c:numRef>
              <c:f>Досуг!$E$72:$G$72</c:f>
              <c:numCache>
                <c:formatCode>###0.0%</c:formatCode>
                <c:ptCount val="3"/>
                <c:pt idx="0">
                  <c:v>0.19672131147540994</c:v>
                </c:pt>
                <c:pt idx="1">
                  <c:v>0.1578947368421055</c:v>
                </c:pt>
                <c:pt idx="2">
                  <c:v>8.2352941176470656E-2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0A-4146-8A45-38D2743FC99B}"/>
            </c:ext>
          </c:extLst>
        </c:ser>
        <c:ser>
          <c:idx val="2"/>
          <c:order val="2"/>
          <c:tx>
            <c:strRef>
              <c:f>Досуг!$A$73</c:f>
              <c:strCache>
                <c:ptCount val="1"/>
                <c:pt idx="0">
                  <c:v>Не имеет значения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dLbl>
              <c:idx val="2"/>
              <c:layout>
                <c:manualLayout>
                  <c:x val="2.0609231127311049E-2"/>
                  <c:y val="-9.5994243368838997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Досуг!$E$70:$G$70</c:f>
              <c:strCache>
                <c:ptCount val="3"/>
                <c:pt idx="0">
                  <c:v>55-64</c:v>
                </c:pt>
                <c:pt idx="1">
                  <c:v>65-74</c:v>
                </c:pt>
                <c:pt idx="2">
                  <c:v>75+</c:v>
                </c:pt>
              </c:strCache>
            </c:strRef>
          </c:cat>
          <c:val>
            <c:numRef>
              <c:f>Досуг!$E$73:$G$73</c:f>
              <c:numCache>
                <c:formatCode>###0.0%</c:formatCode>
                <c:ptCount val="3"/>
                <c:pt idx="0">
                  <c:v>0.16393442622950818</c:v>
                </c:pt>
                <c:pt idx="1">
                  <c:v>0.14416475972540044</c:v>
                </c:pt>
                <c:pt idx="2">
                  <c:v>5.2941176470588207E-2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80A-4146-8A45-38D2743FC99B}"/>
            </c:ext>
          </c:extLst>
        </c:ser>
        <c:ser>
          <c:idx val="3"/>
          <c:order val="3"/>
          <c:tx>
            <c:strRef>
              <c:f>Досуг!$A$74</c:f>
              <c:strCache>
                <c:ptCount val="1"/>
                <c:pt idx="0">
                  <c:v>Не пошел бы никуда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Досуг!$E$70:$G$70</c:f>
              <c:strCache>
                <c:ptCount val="3"/>
                <c:pt idx="0">
                  <c:v>55-64</c:v>
                </c:pt>
                <c:pt idx="1">
                  <c:v>65-74</c:v>
                </c:pt>
                <c:pt idx="2">
                  <c:v>75+</c:v>
                </c:pt>
              </c:strCache>
            </c:strRef>
          </c:cat>
          <c:val>
            <c:numRef>
              <c:f>Досуг!$E$74:$G$74</c:f>
              <c:numCache>
                <c:formatCode>###0.0%</c:formatCode>
                <c:ptCount val="3"/>
                <c:pt idx="0">
                  <c:v>0.51967213114754096</c:v>
                </c:pt>
                <c:pt idx="1">
                  <c:v>0.49656750572082403</c:v>
                </c:pt>
                <c:pt idx="2">
                  <c:v>0.64705882352941257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80A-4146-8A45-38D2743FC99B}"/>
            </c:ext>
          </c:extLst>
        </c:ser>
        <c:overlap val="100"/>
        <c:axId val="190675200"/>
        <c:axId val="190681088"/>
      </c:barChart>
      <c:catAx>
        <c:axId val="19067520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681088"/>
        <c:crosses val="autoZero"/>
        <c:auto val="1"/>
        <c:lblAlgn val="ctr"/>
        <c:lblOffset val="100"/>
      </c:catAx>
      <c:valAx>
        <c:axId val="190681088"/>
        <c:scaling>
          <c:orientation val="minMax"/>
        </c:scaling>
        <c:delete val="1"/>
        <c:axPos val="b"/>
        <c:numFmt formatCode="0%" sourceLinked="1"/>
        <c:majorTickMark val="none"/>
        <c:tickLblPos val="nextTo"/>
        <c:crossAx val="19067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Направленность общестенных мероприятий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'Общественная деятельность'!$A$37:$A$42</c:f>
              <c:strCache>
                <c:ptCount val="6"/>
                <c:pt idx="0">
                  <c:v>защита животных</c:v>
                </c:pt>
                <c:pt idx="1">
                  <c:v>другое</c:v>
                </c:pt>
                <c:pt idx="2">
                  <c:v>распространение здорового образа жизни, развитие спорта</c:v>
                </c:pt>
                <c:pt idx="3">
                  <c:v>воспитание, развитие детей и молодежи</c:v>
                </c:pt>
                <c:pt idx="4">
                  <c:v>защита окружающей среды, экология</c:v>
                </c:pt>
                <c:pt idx="5">
                  <c:v>помощь социально уязвимым группам населения</c:v>
                </c:pt>
              </c:strCache>
            </c:strRef>
          </c:cat>
          <c:val>
            <c:numRef>
              <c:f>'Общественная деятельность'!$B$37:$B$42</c:f>
              <c:numCache>
                <c:formatCode>0.0%</c:formatCode>
                <c:ptCount val="6"/>
                <c:pt idx="0">
                  <c:v>2.0000000000000018E-3</c:v>
                </c:pt>
                <c:pt idx="1">
                  <c:v>3.0000000000000018E-3</c:v>
                </c:pt>
                <c:pt idx="2">
                  <c:v>6.0000000000000036E-3</c:v>
                </c:pt>
                <c:pt idx="3">
                  <c:v>7.0000000000000036E-3</c:v>
                </c:pt>
                <c:pt idx="4">
                  <c:v>7.0000000000000036E-3</c:v>
                </c:pt>
                <c:pt idx="5">
                  <c:v>8.0000000000000088E-3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FC-468D-B5AB-7FAD3257E597}"/>
            </c:ext>
          </c:extLst>
        </c:ser>
        <c:gapWidth val="115"/>
        <c:overlap val="-20"/>
        <c:axId val="209399168"/>
        <c:axId val="209405056"/>
      </c:barChart>
      <c:catAx>
        <c:axId val="20939916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405056"/>
        <c:crosses val="autoZero"/>
        <c:auto val="1"/>
        <c:lblAlgn val="ctr"/>
        <c:lblOffset val="100"/>
      </c:catAx>
      <c:valAx>
        <c:axId val="209405056"/>
        <c:scaling>
          <c:orientation val="minMax"/>
        </c:scaling>
        <c:delete val="1"/>
        <c:axPos val="b"/>
        <c:numFmt formatCode="0.0%" sourceLinked="1"/>
        <c:majorTickMark val="none"/>
        <c:tickLblPos val="nextTo"/>
        <c:crossAx val="20939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Удельный вес </a:t>
            </a:r>
            <a:r>
              <a:rPr lang="ru-RU" baseline="0" dirty="0" smtClean="0"/>
              <a:t> людей 55+, пользующихся мобильным телефоном</a:t>
            </a:r>
            <a:endParaRPr lang="ru-RU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икт!$A$3</c:f>
              <c:strCache>
                <c:ptCount val="1"/>
                <c:pt idx="0">
                  <c:v>Пользование мобильным телефоном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икт!$B$2:$I$2</c:f>
              <c:strCache>
                <c:ptCount val="8"/>
                <c:pt idx="0">
                  <c:v>в целом</c:v>
                </c:pt>
                <c:pt idx="1">
                  <c:v>м</c:v>
                </c:pt>
                <c:pt idx="2">
                  <c:v>ж</c:v>
                </c:pt>
                <c:pt idx="3">
                  <c:v>55-64</c:v>
                </c:pt>
                <c:pt idx="4">
                  <c:v>65-74</c:v>
                </c:pt>
                <c:pt idx="5">
                  <c:v>75+</c:v>
                </c:pt>
                <c:pt idx="6">
                  <c:v>город</c:v>
                </c:pt>
                <c:pt idx="7">
                  <c:v>село</c:v>
                </c:pt>
              </c:strCache>
            </c:strRef>
          </c:cat>
          <c:val>
            <c:numRef>
              <c:f>икт!$B$3:$I$3</c:f>
              <c:numCache>
                <c:formatCode>###0.0%</c:formatCode>
                <c:ptCount val="8"/>
                <c:pt idx="0" formatCode="0.0%">
                  <c:v>0.85900000000000043</c:v>
                </c:pt>
                <c:pt idx="1">
                  <c:v>0.84458077709611468</c:v>
                </c:pt>
                <c:pt idx="2">
                  <c:v>0.8681318681318686</c:v>
                </c:pt>
                <c:pt idx="3">
                  <c:v>0.94918032786885254</c:v>
                </c:pt>
                <c:pt idx="4">
                  <c:v>0.83752860411899366</c:v>
                </c:pt>
                <c:pt idx="5">
                  <c:v>0.58823529411764652</c:v>
                </c:pt>
                <c:pt idx="6">
                  <c:v>0.89938650306748458</c:v>
                </c:pt>
                <c:pt idx="7">
                  <c:v>0.77611940298507542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84-4C83-9D56-0EAB23419808}"/>
            </c:ext>
          </c:extLst>
        </c:ser>
        <c:gapWidth val="115"/>
        <c:axId val="247211520"/>
        <c:axId val="247213056"/>
      </c:barChart>
      <c:catAx>
        <c:axId val="2472115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7213056"/>
        <c:crosses val="autoZero"/>
        <c:auto val="1"/>
        <c:lblAlgn val="ctr"/>
        <c:lblOffset val="100"/>
      </c:catAx>
      <c:valAx>
        <c:axId val="247213056"/>
        <c:scaling>
          <c:orientation val="minMax"/>
        </c:scaling>
        <c:delete val="1"/>
        <c:axPos val="l"/>
        <c:numFmt formatCode="0.0%" sourceLinked="1"/>
        <c:majorTickMark val="none"/>
        <c:tickLblPos val="nextTo"/>
        <c:crossAx val="24721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Пользование компьютером</a:t>
            </a:r>
            <a:endParaRPr lang="ru-RU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икт!$A$4</c:f>
              <c:strCache>
                <c:ptCount val="1"/>
                <c:pt idx="0">
                  <c:v>Умеют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икт!$B$2:$I$2</c:f>
              <c:strCache>
                <c:ptCount val="8"/>
                <c:pt idx="0">
                  <c:v>в целом</c:v>
                </c:pt>
                <c:pt idx="1">
                  <c:v>м</c:v>
                </c:pt>
                <c:pt idx="2">
                  <c:v>ж</c:v>
                </c:pt>
                <c:pt idx="3">
                  <c:v>55-64</c:v>
                </c:pt>
                <c:pt idx="4">
                  <c:v>65-74</c:v>
                </c:pt>
                <c:pt idx="5">
                  <c:v>75+</c:v>
                </c:pt>
                <c:pt idx="6">
                  <c:v>город</c:v>
                </c:pt>
                <c:pt idx="7">
                  <c:v>село</c:v>
                </c:pt>
              </c:strCache>
            </c:strRef>
          </c:cat>
          <c:val>
            <c:numRef>
              <c:f>икт!$B$4:$I$4</c:f>
              <c:numCache>
                <c:formatCode>###0.0%</c:formatCode>
                <c:ptCount val="8"/>
                <c:pt idx="0" formatCode="0.0%">
                  <c:v>0.4740000000000002</c:v>
                </c:pt>
                <c:pt idx="1">
                  <c:v>0.46216768916155432</c:v>
                </c:pt>
                <c:pt idx="2">
                  <c:v>0.48214285714285754</c:v>
                </c:pt>
                <c:pt idx="3">
                  <c:v>0.66065573770491881</c:v>
                </c:pt>
                <c:pt idx="4">
                  <c:v>0.36155606407322682</c:v>
                </c:pt>
                <c:pt idx="5">
                  <c:v>9.4117647058823528E-2</c:v>
                </c:pt>
                <c:pt idx="6">
                  <c:v>0.52883435582822058</c:v>
                </c:pt>
                <c:pt idx="7">
                  <c:v>0.36318407960199034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07-4E22-B014-2AECD86683B4}"/>
            </c:ext>
          </c:extLst>
        </c:ser>
        <c:ser>
          <c:idx val="1"/>
          <c:order val="1"/>
          <c:tx>
            <c:strRef>
              <c:f>икт!$A$5</c:f>
              <c:strCache>
                <c:ptCount val="1"/>
                <c:pt idx="0">
                  <c:v>Хотели бы научиться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икт!$B$2:$I$2</c:f>
              <c:strCache>
                <c:ptCount val="8"/>
                <c:pt idx="0">
                  <c:v>в целом</c:v>
                </c:pt>
                <c:pt idx="1">
                  <c:v>м</c:v>
                </c:pt>
                <c:pt idx="2">
                  <c:v>ж</c:v>
                </c:pt>
                <c:pt idx="3">
                  <c:v>55-64</c:v>
                </c:pt>
                <c:pt idx="4">
                  <c:v>65-74</c:v>
                </c:pt>
                <c:pt idx="5">
                  <c:v>75+</c:v>
                </c:pt>
                <c:pt idx="6">
                  <c:v>город</c:v>
                </c:pt>
                <c:pt idx="7">
                  <c:v>село</c:v>
                </c:pt>
              </c:strCache>
            </c:strRef>
          </c:cat>
          <c:val>
            <c:numRef>
              <c:f>икт!$B$5:$I$5</c:f>
              <c:numCache>
                <c:formatCode>###0.0%</c:formatCode>
                <c:ptCount val="8"/>
                <c:pt idx="0" formatCode="0.0%">
                  <c:v>0.2930000000000002</c:v>
                </c:pt>
                <c:pt idx="1">
                  <c:v>0.26584867075664648</c:v>
                </c:pt>
                <c:pt idx="2">
                  <c:v>0.31043956043956067</c:v>
                </c:pt>
                <c:pt idx="3">
                  <c:v>0.39180327868852483</c:v>
                </c:pt>
                <c:pt idx="4">
                  <c:v>0.22654462242562928</c:v>
                </c:pt>
                <c:pt idx="5">
                  <c:v>0.10588235294117652</c:v>
                </c:pt>
                <c:pt idx="6">
                  <c:v>0.32638036809816001</c:v>
                </c:pt>
                <c:pt idx="7">
                  <c:v>0.22388059701492538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207-4E22-B014-2AECD86683B4}"/>
            </c:ext>
          </c:extLst>
        </c:ser>
        <c:gapWidth val="115"/>
        <c:overlap val="-20"/>
        <c:axId val="231494016"/>
        <c:axId val="231495552"/>
      </c:barChart>
      <c:catAx>
        <c:axId val="23149401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1495552"/>
        <c:crosses val="autoZero"/>
        <c:auto val="1"/>
        <c:lblAlgn val="ctr"/>
        <c:lblOffset val="100"/>
      </c:catAx>
      <c:valAx>
        <c:axId val="23149555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1494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Отсутствие доступа в сеть интернет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икт!$A$28</c:f>
              <c:strCache>
                <c:ptCount val="1"/>
                <c:pt idx="0">
                  <c:v>Отсутствие доступа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икт!$B$26:$I$26</c:f>
              <c:strCache>
                <c:ptCount val="8"/>
                <c:pt idx="0">
                  <c:v>в целом</c:v>
                </c:pt>
                <c:pt idx="1">
                  <c:v>м</c:v>
                </c:pt>
                <c:pt idx="2">
                  <c:v>ж</c:v>
                </c:pt>
                <c:pt idx="3">
                  <c:v>55-64</c:v>
                </c:pt>
                <c:pt idx="4">
                  <c:v>65-74</c:v>
                </c:pt>
                <c:pt idx="5">
                  <c:v>75+</c:v>
                </c:pt>
                <c:pt idx="6">
                  <c:v>город</c:v>
                </c:pt>
                <c:pt idx="7">
                  <c:v>село</c:v>
                </c:pt>
              </c:strCache>
            </c:strRef>
          </c:cat>
          <c:val>
            <c:numRef>
              <c:f>икт!$B$28:$I$28</c:f>
              <c:numCache>
                <c:formatCode>0.0%</c:formatCode>
                <c:ptCount val="8"/>
                <c:pt idx="0">
                  <c:v>0.37400000000000022</c:v>
                </c:pt>
                <c:pt idx="1">
                  <c:v>0.35378323108384491</c:v>
                </c:pt>
                <c:pt idx="2">
                  <c:v>0.38736263736263793</c:v>
                </c:pt>
                <c:pt idx="3">
                  <c:v>0.20983606557377049</c:v>
                </c:pt>
                <c:pt idx="4">
                  <c:v>0.47826086956521763</c:v>
                </c:pt>
                <c:pt idx="5">
                  <c:v>0.69411764705882362</c:v>
                </c:pt>
                <c:pt idx="6">
                  <c:v>0.317791411042945</c:v>
                </c:pt>
                <c:pt idx="7">
                  <c:v>0.48756218905472665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5C-4ECC-9F66-F270D875BF8A}"/>
            </c:ext>
          </c:extLst>
        </c:ser>
        <c:gapWidth val="115"/>
        <c:overlap val="-20"/>
        <c:axId val="247662848"/>
        <c:axId val="247668736"/>
      </c:barChart>
      <c:catAx>
        <c:axId val="24766284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7668736"/>
        <c:crosses val="autoZero"/>
        <c:auto val="1"/>
        <c:lblAlgn val="ctr"/>
        <c:lblOffset val="100"/>
      </c:catAx>
      <c:valAx>
        <c:axId val="247668736"/>
        <c:scaling>
          <c:orientation val="minMax"/>
        </c:scaling>
        <c:delete val="1"/>
        <c:axPos val="b"/>
        <c:numFmt formatCode="0.0%" sourceLinked="1"/>
        <c:majorTickMark val="none"/>
        <c:tickLblPos val="nextTo"/>
        <c:crossAx val="247662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/>
              <a:t>Частота пользования сетью интернет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stacked"/>
        <c:ser>
          <c:idx val="0"/>
          <c:order val="0"/>
          <c:tx>
            <c:strRef>
              <c:f>икт!$A$37</c:f>
              <c:strCache>
                <c:ptCount val="1"/>
                <c:pt idx="0">
                  <c:v>ежедневно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5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икт!$B$36:$I$36</c:f>
              <c:strCache>
                <c:ptCount val="8"/>
                <c:pt idx="0">
                  <c:v>в целом</c:v>
                </c:pt>
                <c:pt idx="1">
                  <c:v>м</c:v>
                </c:pt>
                <c:pt idx="2">
                  <c:v>ж</c:v>
                </c:pt>
                <c:pt idx="3">
                  <c:v>55-64</c:v>
                </c:pt>
                <c:pt idx="4">
                  <c:v>65-74</c:v>
                </c:pt>
                <c:pt idx="5">
                  <c:v>75+</c:v>
                </c:pt>
                <c:pt idx="6">
                  <c:v>город</c:v>
                </c:pt>
                <c:pt idx="7">
                  <c:v>село</c:v>
                </c:pt>
              </c:strCache>
            </c:strRef>
          </c:cat>
          <c:val>
            <c:numRef>
              <c:f>икт!$B$37:$I$37</c:f>
              <c:numCache>
                <c:formatCode>###0.0%</c:formatCode>
                <c:ptCount val="8"/>
                <c:pt idx="0" formatCode="0.0%">
                  <c:v>0.30000000000000021</c:v>
                </c:pt>
                <c:pt idx="1">
                  <c:v>0.2760736196319018</c:v>
                </c:pt>
                <c:pt idx="2">
                  <c:v>0.31593406593406648</c:v>
                </c:pt>
                <c:pt idx="3">
                  <c:v>0.42786885245901657</c:v>
                </c:pt>
                <c:pt idx="4">
                  <c:v>0.21281464530892449</c:v>
                </c:pt>
                <c:pt idx="5">
                  <c:v>6.4705882352941238E-2</c:v>
                </c:pt>
                <c:pt idx="6">
                  <c:v>0.33865030674846652</c:v>
                </c:pt>
                <c:pt idx="7">
                  <c:v>0.22139303482587078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1E-4363-A8C1-0208E0E5BFDD}"/>
            </c:ext>
          </c:extLst>
        </c:ser>
        <c:ser>
          <c:idx val="1"/>
          <c:order val="1"/>
          <c:tx>
            <c:strRef>
              <c:f>икт!$A$38</c:f>
              <c:strCache>
                <c:ptCount val="1"/>
                <c:pt idx="0">
                  <c:v>хотя бы раз в неделю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икт!$B$36:$I$36</c:f>
              <c:strCache>
                <c:ptCount val="8"/>
                <c:pt idx="0">
                  <c:v>в целом</c:v>
                </c:pt>
                <c:pt idx="1">
                  <c:v>м</c:v>
                </c:pt>
                <c:pt idx="2">
                  <c:v>ж</c:v>
                </c:pt>
                <c:pt idx="3">
                  <c:v>55-64</c:v>
                </c:pt>
                <c:pt idx="4">
                  <c:v>65-74</c:v>
                </c:pt>
                <c:pt idx="5">
                  <c:v>75+</c:v>
                </c:pt>
                <c:pt idx="6">
                  <c:v>город</c:v>
                </c:pt>
                <c:pt idx="7">
                  <c:v>село</c:v>
                </c:pt>
              </c:strCache>
            </c:strRef>
          </c:cat>
          <c:val>
            <c:numRef>
              <c:f>икт!$B$38:$I$38</c:f>
              <c:numCache>
                <c:formatCode>###0.0%</c:formatCode>
                <c:ptCount val="8"/>
                <c:pt idx="0" formatCode="0.0%">
                  <c:v>0.1450000000000001</c:v>
                </c:pt>
                <c:pt idx="1">
                  <c:v>0.17177914110429462</c:v>
                </c:pt>
                <c:pt idx="2">
                  <c:v>0.12774725274725296</c:v>
                </c:pt>
                <c:pt idx="3">
                  <c:v>0.18196721311475425</c:v>
                </c:pt>
                <c:pt idx="4">
                  <c:v>0.12585812356979406</c:v>
                </c:pt>
                <c:pt idx="5">
                  <c:v>6.4705882352941238E-2</c:v>
                </c:pt>
                <c:pt idx="6">
                  <c:v>0.16319018404907976</c:v>
                </c:pt>
                <c:pt idx="7">
                  <c:v>0.10945273631840796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1E-4363-A8C1-0208E0E5BFDD}"/>
            </c:ext>
          </c:extLst>
        </c:ser>
        <c:ser>
          <c:idx val="2"/>
          <c:order val="2"/>
          <c:tx>
            <c:strRef>
              <c:f>икт!$A$39</c:f>
              <c:strCache>
                <c:ptCount val="1"/>
                <c:pt idx="0">
                  <c:v>несколько раз в месяц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икт!$B$36:$I$36</c:f>
              <c:strCache>
                <c:ptCount val="8"/>
                <c:pt idx="0">
                  <c:v>в целом</c:v>
                </c:pt>
                <c:pt idx="1">
                  <c:v>м</c:v>
                </c:pt>
                <c:pt idx="2">
                  <c:v>ж</c:v>
                </c:pt>
                <c:pt idx="3">
                  <c:v>55-64</c:v>
                </c:pt>
                <c:pt idx="4">
                  <c:v>65-74</c:v>
                </c:pt>
                <c:pt idx="5">
                  <c:v>75+</c:v>
                </c:pt>
                <c:pt idx="6">
                  <c:v>город</c:v>
                </c:pt>
                <c:pt idx="7">
                  <c:v>село</c:v>
                </c:pt>
              </c:strCache>
            </c:strRef>
          </c:cat>
          <c:val>
            <c:numRef>
              <c:f>икт!$B$39:$I$39</c:f>
              <c:numCache>
                <c:formatCode>###0.0%</c:formatCode>
                <c:ptCount val="8"/>
                <c:pt idx="0" formatCode="0.0%">
                  <c:v>6.0000000000000032E-2</c:v>
                </c:pt>
                <c:pt idx="1">
                  <c:v>6.1349693251533811E-2</c:v>
                </c:pt>
                <c:pt idx="2">
                  <c:v>5.9065934065934127E-2</c:v>
                </c:pt>
                <c:pt idx="3">
                  <c:v>7.3770491803278798E-2</c:v>
                </c:pt>
                <c:pt idx="4">
                  <c:v>5.0343249427917632E-2</c:v>
                </c:pt>
                <c:pt idx="5">
                  <c:v>3.5294117647058851E-2</c:v>
                </c:pt>
                <c:pt idx="6">
                  <c:v>6.0122699386503109E-2</c:v>
                </c:pt>
                <c:pt idx="7">
                  <c:v>5.9701492537313508E-2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31E-4363-A8C1-0208E0E5BFDD}"/>
            </c:ext>
          </c:extLst>
        </c:ser>
        <c:ser>
          <c:idx val="3"/>
          <c:order val="3"/>
          <c:tx>
            <c:strRef>
              <c:f>икт!$A$40</c:f>
              <c:strCache>
                <c:ptCount val="1"/>
                <c:pt idx="0">
                  <c:v>несколько раз в год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dLbl>
              <c:idx val="5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икт!$B$36:$I$36</c:f>
              <c:strCache>
                <c:ptCount val="8"/>
                <c:pt idx="0">
                  <c:v>в целом</c:v>
                </c:pt>
                <c:pt idx="1">
                  <c:v>м</c:v>
                </c:pt>
                <c:pt idx="2">
                  <c:v>ж</c:v>
                </c:pt>
                <c:pt idx="3">
                  <c:v>55-64</c:v>
                </c:pt>
                <c:pt idx="4">
                  <c:v>65-74</c:v>
                </c:pt>
                <c:pt idx="5">
                  <c:v>75+</c:v>
                </c:pt>
                <c:pt idx="6">
                  <c:v>город</c:v>
                </c:pt>
                <c:pt idx="7">
                  <c:v>село</c:v>
                </c:pt>
              </c:strCache>
            </c:strRef>
          </c:cat>
          <c:val>
            <c:numRef>
              <c:f>икт!$B$40:$I$40</c:f>
              <c:numCache>
                <c:formatCode>###0.0%</c:formatCode>
                <c:ptCount val="8"/>
                <c:pt idx="0" formatCode="0.0%">
                  <c:v>3.3000000000000002E-2</c:v>
                </c:pt>
                <c:pt idx="1">
                  <c:v>4.2944785276073615E-2</c:v>
                </c:pt>
                <c:pt idx="2">
                  <c:v>2.609890109890111E-2</c:v>
                </c:pt>
                <c:pt idx="3">
                  <c:v>3.9344262295081964E-2</c:v>
                </c:pt>
                <c:pt idx="4">
                  <c:v>2.9748283752860413E-2</c:v>
                </c:pt>
                <c:pt idx="5">
                  <c:v>1.7647058823529412E-2</c:v>
                </c:pt>
                <c:pt idx="6">
                  <c:v>3.3128834355828196E-2</c:v>
                </c:pt>
                <c:pt idx="7">
                  <c:v>3.2338308457711469E-2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31E-4363-A8C1-0208E0E5BFDD}"/>
            </c:ext>
          </c:extLst>
        </c:ser>
        <c:ser>
          <c:idx val="4"/>
          <c:order val="4"/>
          <c:tx>
            <c:strRef>
              <c:f>икт!$A$41</c:f>
              <c:strCache>
                <c:ptCount val="1"/>
                <c:pt idx="0">
                  <c:v>никогда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икт!$B$36:$I$36</c:f>
              <c:strCache>
                <c:ptCount val="8"/>
                <c:pt idx="0">
                  <c:v>в целом</c:v>
                </c:pt>
                <c:pt idx="1">
                  <c:v>м</c:v>
                </c:pt>
                <c:pt idx="2">
                  <c:v>ж</c:v>
                </c:pt>
                <c:pt idx="3">
                  <c:v>55-64</c:v>
                </c:pt>
                <c:pt idx="4">
                  <c:v>65-74</c:v>
                </c:pt>
                <c:pt idx="5">
                  <c:v>75+</c:v>
                </c:pt>
                <c:pt idx="6">
                  <c:v>город</c:v>
                </c:pt>
                <c:pt idx="7">
                  <c:v>село</c:v>
                </c:pt>
              </c:strCache>
            </c:strRef>
          </c:cat>
          <c:val>
            <c:numRef>
              <c:f>икт!$B$41:$I$41</c:f>
              <c:numCache>
                <c:formatCode>###0.0%</c:formatCode>
                <c:ptCount val="8"/>
                <c:pt idx="0" formatCode="0.0%">
                  <c:v>0.46200000000000002</c:v>
                </c:pt>
                <c:pt idx="1">
                  <c:v>0.44785276073619634</c:v>
                </c:pt>
                <c:pt idx="2">
                  <c:v>0.47115384615384631</c:v>
                </c:pt>
                <c:pt idx="3">
                  <c:v>0.27704918032786907</c:v>
                </c:pt>
                <c:pt idx="4">
                  <c:v>0.58123569794050345</c:v>
                </c:pt>
                <c:pt idx="5">
                  <c:v>0.81764705882352995</c:v>
                </c:pt>
                <c:pt idx="6">
                  <c:v>0.4049079754601228</c:v>
                </c:pt>
                <c:pt idx="7">
                  <c:v>0.57711442786069655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31E-4363-A8C1-0208E0E5BFDD}"/>
            </c:ext>
          </c:extLst>
        </c:ser>
        <c:overlap val="100"/>
        <c:axId val="248049664"/>
        <c:axId val="248051200"/>
      </c:barChart>
      <c:catAx>
        <c:axId val="24804966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8051200"/>
        <c:crosses val="autoZero"/>
        <c:auto val="1"/>
        <c:lblAlgn val="ctr"/>
        <c:lblOffset val="100"/>
      </c:catAx>
      <c:valAx>
        <c:axId val="248051200"/>
        <c:scaling>
          <c:orientation val="minMax"/>
          <c:max val="1"/>
        </c:scaling>
        <c:delete val="1"/>
        <c:axPos val="b"/>
        <c:numFmt formatCode="0.0%" sourceLinked="0"/>
        <c:majorTickMark val="none"/>
        <c:tickLblPos val="nextTo"/>
        <c:crossAx val="248049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Субъективное ощущение одиночества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DF-42F9-A597-DE341420F105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1DF-42F9-A597-DE341420F105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1DF-42F9-A597-DE341420F105}"/>
              </c:ext>
            </c:extLst>
          </c:dPt>
          <c:dPt>
            <c:idx val="3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1DF-42F9-A597-DE341420F105}"/>
              </c:ext>
            </c:extLst>
          </c:dPt>
          <c:dPt>
            <c:idx val="4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1DF-42F9-A597-DE341420F10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'Семья, родственники, одиночеств'!$A$8:$A$12</c:f>
              <c:strCache>
                <c:ptCount val="5"/>
                <c:pt idx="0">
                  <c:v>постоянно</c:v>
                </c:pt>
                <c:pt idx="1">
                  <c:v>часто</c:v>
                </c:pt>
                <c:pt idx="2">
                  <c:v>редко</c:v>
                </c:pt>
                <c:pt idx="3">
                  <c:v>очень редко</c:v>
                </c:pt>
                <c:pt idx="4">
                  <c:v>никогда</c:v>
                </c:pt>
              </c:strCache>
            </c:strRef>
          </c:cat>
          <c:val>
            <c:numRef>
              <c:f>'Семья, родственники, одиночеств'!$B$8:$B$12</c:f>
              <c:numCache>
                <c:formatCode>0.0%</c:formatCode>
                <c:ptCount val="5"/>
                <c:pt idx="0">
                  <c:v>2.7000000000000017E-2</c:v>
                </c:pt>
                <c:pt idx="1">
                  <c:v>0.14200000000000004</c:v>
                </c:pt>
                <c:pt idx="2">
                  <c:v>0.28300000000000008</c:v>
                </c:pt>
                <c:pt idx="3">
                  <c:v>0.21900000000000011</c:v>
                </c:pt>
                <c:pt idx="4">
                  <c:v>0.32900000000000035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1DF-42F9-A597-DE341420F105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tx1"/>
                </a:solidFill>
              </a:rPr>
              <a:t>Как часто Вы чувствуете себя одиноким?</a:t>
            </a:r>
            <a:endParaRPr lang="ru-RU" dirty="0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percentStacked"/>
        <c:ser>
          <c:idx val="0"/>
          <c:order val="0"/>
          <c:tx>
            <c:strRef>
              <c:f>'Семья, родственники, одиночеств'!$A$78</c:f>
              <c:strCache>
                <c:ptCount val="1"/>
                <c:pt idx="0">
                  <c:v>постоянно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4"/>
              <c:layout>
                <c:manualLayout>
                  <c:x val="1.1660779656254923E-2"/>
                  <c:y val="2.6219430621322076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'Семья, родственники, одиночеств'!$B$76:$I$77</c:f>
              <c:multiLvlStrCache>
                <c:ptCount val="8"/>
                <c:lvl>
                  <c:pt idx="0">
                    <c:v>женщины</c:v>
                  </c:pt>
                  <c:pt idx="1">
                    <c:v>мужчины</c:v>
                  </c:pt>
                  <c:pt idx="2">
                    <c:v>женщины</c:v>
                  </c:pt>
                  <c:pt idx="3">
                    <c:v>мужчины</c:v>
                  </c:pt>
                  <c:pt idx="4">
                    <c:v>женщины</c:v>
                  </c:pt>
                  <c:pt idx="5">
                    <c:v>мужчины</c:v>
                  </c:pt>
                  <c:pt idx="6">
                    <c:v>женщины</c:v>
                  </c:pt>
                  <c:pt idx="7">
                    <c:v>мужчины</c:v>
                  </c:pt>
                </c:lvl>
                <c:lvl>
                  <c:pt idx="0">
                    <c:v>в среднем</c:v>
                  </c:pt>
                  <c:pt idx="2">
                    <c:v>55 - 64</c:v>
                  </c:pt>
                  <c:pt idx="4">
                    <c:v>65-74</c:v>
                  </c:pt>
                  <c:pt idx="6">
                    <c:v>75+</c:v>
                  </c:pt>
                </c:lvl>
              </c:multiLvlStrCache>
            </c:multiLvlStrRef>
          </c:cat>
          <c:val>
            <c:numRef>
              <c:f>'Семья, родственники, одиночеств'!$B$78:$I$78</c:f>
              <c:numCache>
                <c:formatCode>0.0%</c:formatCode>
                <c:ptCount val="8"/>
                <c:pt idx="0">
                  <c:v>2.1999999999999999E-2</c:v>
                </c:pt>
                <c:pt idx="1">
                  <c:v>2.1999999999999999E-2</c:v>
                </c:pt>
                <c:pt idx="2">
                  <c:v>1.4999999999999998E-2</c:v>
                </c:pt>
                <c:pt idx="3">
                  <c:v>1.0999999999999998E-2</c:v>
                </c:pt>
                <c:pt idx="4">
                  <c:v>1.0999999999999998E-2</c:v>
                </c:pt>
                <c:pt idx="5">
                  <c:v>3.5999999999999997E-2</c:v>
                </c:pt>
                <c:pt idx="6">
                  <c:v>6.3E-2</c:v>
                </c:pt>
                <c:pt idx="7">
                  <c:v>4.7000000000000014E-2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36-446F-8A8B-CC9B3450D679}"/>
            </c:ext>
          </c:extLst>
        </c:ser>
        <c:ser>
          <c:idx val="1"/>
          <c:order val="1"/>
          <c:tx>
            <c:strRef>
              <c:f>'Семья, родственники, одиночеств'!$A$79</c:f>
              <c:strCache>
                <c:ptCount val="1"/>
                <c:pt idx="0">
                  <c:v>часто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3"/>
              <c:layout>
                <c:manualLayout>
                  <c:x val="2.1863961855477895E-2"/>
                  <c:y val="5.2438861242644144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'Семья, родственники, одиночеств'!$B$76:$I$77</c:f>
              <c:multiLvlStrCache>
                <c:ptCount val="8"/>
                <c:lvl>
                  <c:pt idx="0">
                    <c:v>женщины</c:v>
                  </c:pt>
                  <c:pt idx="1">
                    <c:v>мужчины</c:v>
                  </c:pt>
                  <c:pt idx="2">
                    <c:v>женщины</c:v>
                  </c:pt>
                  <c:pt idx="3">
                    <c:v>мужчины</c:v>
                  </c:pt>
                  <c:pt idx="4">
                    <c:v>женщины</c:v>
                  </c:pt>
                  <c:pt idx="5">
                    <c:v>мужчины</c:v>
                  </c:pt>
                  <c:pt idx="6">
                    <c:v>женщины</c:v>
                  </c:pt>
                  <c:pt idx="7">
                    <c:v>мужчины</c:v>
                  </c:pt>
                </c:lvl>
                <c:lvl>
                  <c:pt idx="0">
                    <c:v>в среднем</c:v>
                  </c:pt>
                  <c:pt idx="2">
                    <c:v>55 - 64</c:v>
                  </c:pt>
                  <c:pt idx="4">
                    <c:v>65-74</c:v>
                  </c:pt>
                  <c:pt idx="6">
                    <c:v>75+</c:v>
                  </c:pt>
                </c:lvl>
              </c:multiLvlStrCache>
            </c:multiLvlStrRef>
          </c:cat>
          <c:val>
            <c:numRef>
              <c:f>'Семья, родственники, одиночеств'!$B$79:$I$79</c:f>
              <c:numCache>
                <c:formatCode>0.0%</c:formatCode>
                <c:ptCount val="8"/>
                <c:pt idx="0">
                  <c:v>0.15000000000000011</c:v>
                </c:pt>
                <c:pt idx="1">
                  <c:v>9.4000000000000028E-2</c:v>
                </c:pt>
                <c:pt idx="2">
                  <c:v>6.9000000000000034E-2</c:v>
                </c:pt>
                <c:pt idx="3">
                  <c:v>6.9000000000000034E-2</c:v>
                </c:pt>
                <c:pt idx="4">
                  <c:v>0.17200000000000001</c:v>
                </c:pt>
                <c:pt idx="5">
                  <c:v>8.3000000000000046E-2</c:v>
                </c:pt>
                <c:pt idx="6">
                  <c:v>0.31500000000000022</c:v>
                </c:pt>
                <c:pt idx="7">
                  <c:v>0.30200000000000027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36-446F-8A8B-CC9B3450D679}"/>
            </c:ext>
          </c:extLst>
        </c:ser>
        <c:ser>
          <c:idx val="2"/>
          <c:order val="2"/>
          <c:tx>
            <c:strRef>
              <c:f>'Семья, родственники, одиночеств'!$A$80</c:f>
              <c:strCache>
                <c:ptCount val="1"/>
                <c:pt idx="0">
                  <c:v>редко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'Семья, родственники, одиночеств'!$B$76:$I$77</c:f>
              <c:multiLvlStrCache>
                <c:ptCount val="8"/>
                <c:lvl>
                  <c:pt idx="0">
                    <c:v>женщины</c:v>
                  </c:pt>
                  <c:pt idx="1">
                    <c:v>мужчины</c:v>
                  </c:pt>
                  <c:pt idx="2">
                    <c:v>женщины</c:v>
                  </c:pt>
                  <c:pt idx="3">
                    <c:v>мужчины</c:v>
                  </c:pt>
                  <c:pt idx="4">
                    <c:v>женщины</c:v>
                  </c:pt>
                  <c:pt idx="5">
                    <c:v>мужчины</c:v>
                  </c:pt>
                  <c:pt idx="6">
                    <c:v>женщины</c:v>
                  </c:pt>
                  <c:pt idx="7">
                    <c:v>мужчины</c:v>
                  </c:pt>
                </c:lvl>
                <c:lvl>
                  <c:pt idx="0">
                    <c:v>в среднем</c:v>
                  </c:pt>
                  <c:pt idx="2">
                    <c:v>55 - 64</c:v>
                  </c:pt>
                  <c:pt idx="4">
                    <c:v>65-74</c:v>
                  </c:pt>
                  <c:pt idx="6">
                    <c:v>75+</c:v>
                  </c:pt>
                </c:lvl>
              </c:multiLvlStrCache>
            </c:multiLvlStrRef>
          </c:cat>
          <c:val>
            <c:numRef>
              <c:f>'Семья, родственники, одиночеств'!$B$80:$I$80</c:f>
              <c:numCache>
                <c:formatCode>0.0%</c:formatCode>
                <c:ptCount val="8"/>
                <c:pt idx="0">
                  <c:v>0.29400000000000021</c:v>
                </c:pt>
                <c:pt idx="1">
                  <c:v>0.27600000000000002</c:v>
                </c:pt>
                <c:pt idx="2">
                  <c:v>0.2910000000000002</c:v>
                </c:pt>
                <c:pt idx="3">
                  <c:v>0.24500000000000011</c:v>
                </c:pt>
                <c:pt idx="4">
                  <c:v>0.31000000000000022</c:v>
                </c:pt>
                <c:pt idx="5">
                  <c:v>0.32000000000000023</c:v>
                </c:pt>
                <c:pt idx="6">
                  <c:v>0.26800000000000002</c:v>
                </c:pt>
                <c:pt idx="7">
                  <c:v>0.30200000000000027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236-446F-8A8B-CC9B3450D679}"/>
            </c:ext>
          </c:extLst>
        </c:ser>
        <c:ser>
          <c:idx val="3"/>
          <c:order val="3"/>
          <c:tx>
            <c:strRef>
              <c:f>'Семья, родственники, одиночеств'!$A$81</c:f>
              <c:strCache>
                <c:ptCount val="1"/>
                <c:pt idx="0">
                  <c:v>очень редко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'Семья, родственники, одиночеств'!$B$76:$I$77</c:f>
              <c:multiLvlStrCache>
                <c:ptCount val="8"/>
                <c:lvl>
                  <c:pt idx="0">
                    <c:v>женщины</c:v>
                  </c:pt>
                  <c:pt idx="1">
                    <c:v>мужчины</c:v>
                  </c:pt>
                  <c:pt idx="2">
                    <c:v>женщины</c:v>
                  </c:pt>
                  <c:pt idx="3">
                    <c:v>мужчины</c:v>
                  </c:pt>
                  <c:pt idx="4">
                    <c:v>женщины</c:v>
                  </c:pt>
                  <c:pt idx="5">
                    <c:v>мужчины</c:v>
                  </c:pt>
                  <c:pt idx="6">
                    <c:v>женщины</c:v>
                  </c:pt>
                  <c:pt idx="7">
                    <c:v>мужчины</c:v>
                  </c:pt>
                </c:lvl>
                <c:lvl>
                  <c:pt idx="0">
                    <c:v>в среднем</c:v>
                  </c:pt>
                  <c:pt idx="2">
                    <c:v>55 - 64</c:v>
                  </c:pt>
                  <c:pt idx="4">
                    <c:v>65-74</c:v>
                  </c:pt>
                  <c:pt idx="6">
                    <c:v>75+</c:v>
                  </c:pt>
                </c:lvl>
              </c:multiLvlStrCache>
            </c:multiLvlStrRef>
          </c:cat>
          <c:val>
            <c:numRef>
              <c:f>'Семья, родственники, одиночеств'!$B$81:$I$81</c:f>
              <c:numCache>
                <c:formatCode>0.0%</c:formatCode>
                <c:ptCount val="8"/>
                <c:pt idx="0">
                  <c:v>0.22800000000000001</c:v>
                </c:pt>
                <c:pt idx="1">
                  <c:v>0.21700000000000011</c:v>
                </c:pt>
                <c:pt idx="2">
                  <c:v>0.2430000000000001</c:v>
                </c:pt>
                <c:pt idx="3">
                  <c:v>0.25600000000000001</c:v>
                </c:pt>
                <c:pt idx="4">
                  <c:v>0.2390000000000001</c:v>
                </c:pt>
                <c:pt idx="5">
                  <c:v>0.18300000000000011</c:v>
                </c:pt>
                <c:pt idx="6">
                  <c:v>0.16500000000000001</c:v>
                </c:pt>
                <c:pt idx="7">
                  <c:v>9.3000000000000083E-2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236-446F-8A8B-CC9B3450D679}"/>
            </c:ext>
          </c:extLst>
        </c:ser>
        <c:ser>
          <c:idx val="4"/>
          <c:order val="4"/>
          <c:tx>
            <c:strRef>
              <c:f>'Семья, родственники, одиночеств'!$A$82</c:f>
              <c:strCache>
                <c:ptCount val="1"/>
                <c:pt idx="0">
                  <c:v>никогда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'Семья, родственники, одиночеств'!$B$76:$I$77</c:f>
              <c:multiLvlStrCache>
                <c:ptCount val="8"/>
                <c:lvl>
                  <c:pt idx="0">
                    <c:v>женщины</c:v>
                  </c:pt>
                  <c:pt idx="1">
                    <c:v>мужчины</c:v>
                  </c:pt>
                  <c:pt idx="2">
                    <c:v>женщины</c:v>
                  </c:pt>
                  <c:pt idx="3">
                    <c:v>мужчины</c:v>
                  </c:pt>
                  <c:pt idx="4">
                    <c:v>женщины</c:v>
                  </c:pt>
                  <c:pt idx="5">
                    <c:v>мужчины</c:v>
                  </c:pt>
                  <c:pt idx="6">
                    <c:v>женщины</c:v>
                  </c:pt>
                  <c:pt idx="7">
                    <c:v>мужчины</c:v>
                  </c:pt>
                </c:lvl>
                <c:lvl>
                  <c:pt idx="0">
                    <c:v>в среднем</c:v>
                  </c:pt>
                  <c:pt idx="2">
                    <c:v>55 - 64</c:v>
                  </c:pt>
                  <c:pt idx="4">
                    <c:v>65-74</c:v>
                  </c:pt>
                  <c:pt idx="6">
                    <c:v>75+</c:v>
                  </c:pt>
                </c:lvl>
              </c:multiLvlStrCache>
            </c:multiLvlStrRef>
          </c:cat>
          <c:val>
            <c:numRef>
              <c:f>'Семья, родственники, одиночеств'!$B$82:$I$82</c:f>
              <c:numCache>
                <c:formatCode>0.0%</c:formatCode>
                <c:ptCount val="8"/>
                <c:pt idx="0">
                  <c:v>0.30600000000000027</c:v>
                </c:pt>
                <c:pt idx="1">
                  <c:v>0.39100000000000035</c:v>
                </c:pt>
                <c:pt idx="2">
                  <c:v>0.38100000000000023</c:v>
                </c:pt>
                <c:pt idx="3">
                  <c:v>0.41900000000000021</c:v>
                </c:pt>
                <c:pt idx="4">
                  <c:v>0.26900000000000002</c:v>
                </c:pt>
                <c:pt idx="5">
                  <c:v>0.37900000000000023</c:v>
                </c:pt>
                <c:pt idx="6">
                  <c:v>0.18900000000000011</c:v>
                </c:pt>
                <c:pt idx="7">
                  <c:v>0.25600000000000001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236-446F-8A8B-CC9B3450D679}"/>
            </c:ext>
          </c:extLst>
        </c:ser>
        <c:dLbls>
          <c:showVal val="1"/>
        </c:dLbls>
        <c:gapWidth val="79"/>
        <c:overlap val="100"/>
        <c:axId val="238979712"/>
        <c:axId val="239001984"/>
      </c:barChart>
      <c:catAx>
        <c:axId val="2389797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39001984"/>
        <c:crosses val="autoZero"/>
        <c:auto val="1"/>
        <c:lblAlgn val="ctr"/>
        <c:lblOffset val="100"/>
      </c:catAx>
      <c:valAx>
        <c:axId val="239001984"/>
        <c:scaling>
          <c:orientation val="minMax"/>
        </c:scaling>
        <c:delete val="1"/>
        <c:axPos val="b"/>
        <c:numFmt formatCode="0%" sourceLinked="1"/>
        <c:tickLblPos val="nextTo"/>
        <c:crossAx val="238979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D4695B-1D91-407C-91D2-35F43205C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3C66431-B9C4-4D39-BC20-B2E62E35B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5552A15-4068-497C-9D26-7232CC007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06C1-33E1-4856-892D-EAB85EDADBB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01.10.2019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19BCF25-74EB-4D7E-87C2-C819458C5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30CF247-B645-491B-8E25-FA73427A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D159-D13E-4883-8F9A-B39A986AB73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3151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0AFDAF-13E8-4911-96D7-5612C863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EB6D3AF-BCCD-4FAA-B737-ABFFB3135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B830D8B-32ED-4123-83D2-460660B85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06C1-33E1-4856-892D-EAB85EDADBB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01.10.2019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563FB7A-72D2-463D-B11D-1D43CE337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7E53C68-0D2E-444A-BECA-E7ACC1AC5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D159-D13E-4883-8F9A-B39A986AB73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4926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E45990-7C5D-421D-96C7-CC7E2A50D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FD8D719-2B58-42DA-9334-FBBD7E0CD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1328B83-0BD2-47BD-A98B-80D0F6A66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06C1-33E1-4856-892D-EAB85EDADBB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01.10.2019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096E2C-6A17-485F-A8F2-A91D0D654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09EE9D7-6124-4069-98D2-E4652D85E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D159-D13E-4883-8F9A-B39A986AB73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4202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48B857-2491-4534-B0E8-3CEFB967F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492BD32-6470-4859-A43C-32DE6F126D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43819CE-F2B8-4AE9-9F9E-EB753945F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B89BA18-24C9-4BC5-8857-64077146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06C1-33E1-4856-892D-EAB85EDADBB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01.10.2019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D5EF168-F5A3-473C-8789-1EBD9EF6E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20877A4-35E2-4261-A3B4-208CDDD60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D159-D13E-4883-8F9A-B39A986AB73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4411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CEF247-9ACE-4F40-81BF-78BB7C2C9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63EA325-99E7-4389-B0C9-7F97F65A1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4DD1A80-C242-4BAF-9FD2-BF9A47A37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4610B64-C617-47F7-91AC-F4292AA1E0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FC496F4-63E1-4C67-BE0D-5B888059D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7EC746EA-7DAB-4DFE-898B-15A8C1B7D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06C1-33E1-4856-892D-EAB85EDADBB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01.10.2019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C62902D-3EAE-462A-80D6-30CB1EA97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8D15485-E3A8-4CD0-8E40-BA54036AA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D159-D13E-4883-8F9A-B39A986AB73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7785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CD35AD-BE7B-4750-8E46-EC8A388F3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7C4D074-C2D6-49CC-9959-CA3C22094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06C1-33E1-4856-892D-EAB85EDADBB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01.10.2019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046B774-3AB2-4A85-B09F-47A892012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77DD870-FBC7-4435-A7B5-90331C0D3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D159-D13E-4883-8F9A-B39A986AB73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6661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3180939-BA0D-407E-896E-CE71E251B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06C1-33E1-4856-892D-EAB85EDADBB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01.10.2019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7FD886B-C0E1-45D8-832D-19D2D2410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EE0400A-E27C-4C27-AD86-8AFC813F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D159-D13E-4883-8F9A-B39A986AB73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942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E7E785-002B-49B2-B723-EE5852A57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BD62180-6A3A-4853-9C79-434061B98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EC1520C-7E5A-4F59-BF45-9AEF6A6A0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028B18D-5DDA-4E35-9FDD-38A7C1187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06C1-33E1-4856-892D-EAB85EDADBB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01.10.2019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DDA71F7-2E6C-4C71-95D9-5B945D8B6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EA6C531-1DAE-4DFB-B258-97F44D622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D159-D13E-4883-8F9A-B39A986AB73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41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2CAEE6-CAFB-4388-A31D-B4CA23998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74EB1BE-5515-489E-BA82-DDBB8A1180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AA6C4F6-038C-4C46-96D6-A245AB26E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1DC12BC-A5D2-4758-812C-43C5A55EF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06C1-33E1-4856-892D-EAB85EDADBB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01.10.2019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E7C1B67-D9B4-448C-8696-B65B20038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E276182-BDB0-491E-A806-CC0C8610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D159-D13E-4883-8F9A-B39A986AB73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687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F96F8C-DB57-4243-9849-47413563C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5A2E18B-3CED-4F89-BD38-7C96DC833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3A6EFEC-9663-4ACD-B89D-1E2B4C93A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06C1-33E1-4856-892D-EAB85EDADBB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01.10.2019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ECEC2BA-A525-44C3-9049-007AF569C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4633539-CDE1-4A8A-958C-0E9924F3C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D159-D13E-4883-8F9A-B39A986AB73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9286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0424AFF-F423-4614-8536-91D59A2AB6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0CDD450-9E9B-451F-8B51-EDCEB89E60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A535ABD-53E8-4E5D-9404-92320D563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06C1-33E1-4856-892D-EAB85EDADBB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01.10.2019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E2835C7-77D2-4297-BBFE-27B020FB6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D606D2E-6E05-4318-AD0C-AE81C6A79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D159-D13E-4883-8F9A-B39A986AB73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443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549A32-833F-42E9-97B2-AA3F55FCF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D3F52F7-440C-4D7B-ABCC-B1D662523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7C35737-D1BC-4DD3-8336-2512E45D7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206C1-33E1-4856-892D-EAB85EDADBB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01.10.2019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55A17EC-A605-4AEC-97BD-7E18D8B2C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ED2543D-3189-4373-AB24-F0ECA6FCA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8D159-D13E-4883-8F9A-B39A986AB73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793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9.xml"/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ABCFABD-DCF8-4A71-A067-E26E803D7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5186" y="1816268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отребности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, интересы и качество жизни людей пожилого и старшего возраста (55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+) в Беларуси</a:t>
            </a:r>
            <a:endParaRPr lang="x-none" sz="4000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5CDC63ED-3CD9-44CA-A01F-62B06710F2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5186" y="4293096"/>
            <a:ext cx="6858000" cy="2059210"/>
          </a:xfrm>
        </p:spPr>
        <p:txBody>
          <a:bodyPr>
            <a:normAutofit fontScale="92500" lnSpcReduction="10000"/>
          </a:bodyPr>
          <a:lstStyle/>
          <a:p>
            <a:pPr marL="447675" algn="r"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</a:rPr>
              <a:t>Результаты социологического исследования (</a:t>
            </a:r>
            <a:r>
              <a:rPr lang="ru-RU" dirty="0" smtClean="0">
                <a:solidFill>
                  <a:schemeClr val="tx1"/>
                </a:solidFill>
              </a:rPr>
              <a:t>июнь-сентябрь </a:t>
            </a:r>
            <a:r>
              <a:rPr lang="ru-RU" dirty="0">
                <a:solidFill>
                  <a:schemeClr val="tx1"/>
                </a:solidFill>
              </a:rPr>
              <a:t>2019 г.)</a:t>
            </a:r>
          </a:p>
          <a:p>
            <a:pPr marL="447675">
              <a:lnSpc>
                <a:spcPct val="80000"/>
              </a:lnSpc>
            </a:pPr>
            <a:endParaRPr lang="ru-RU" i="1" dirty="0">
              <a:latin typeface="Arial" pitchFamily="34" charset="0"/>
              <a:cs typeface="Arial" pitchFamily="34" charset="0"/>
            </a:endParaRPr>
          </a:p>
          <a:p>
            <a:pPr marL="447675" algn="r">
              <a:lnSpc>
                <a:spcPct val="80000"/>
              </a:lnSpc>
            </a:pPr>
            <a:r>
              <a:rPr lang="ru-RU" i="1" dirty="0">
                <a:latin typeface="Arial" pitchFamily="34" charset="0"/>
                <a:cs typeface="Arial" pitchFamily="34" charset="0"/>
              </a:rPr>
              <a:t>Наталия Милькота</a:t>
            </a:r>
          </a:p>
          <a:p>
            <a:pPr marL="447675" algn="r">
              <a:lnSpc>
                <a:spcPct val="80000"/>
              </a:lnSpc>
            </a:pPr>
            <a:r>
              <a:rPr lang="ru-RU" i="1" dirty="0">
                <a:latin typeface="Arial" pitchFamily="34" charset="0"/>
                <a:cs typeface="Arial" pitchFamily="34" charset="0"/>
              </a:rPr>
              <a:t>Сергей Капустин</a:t>
            </a:r>
            <a:endParaRPr lang="x-none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D937DE7-2476-46B9-BA81-09E8B25EC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360" y="445303"/>
            <a:ext cx="1699064" cy="8672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18D8CC7-69A4-4161-92C8-B44FA0D89A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2" y="357900"/>
            <a:ext cx="2232248" cy="10420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11A8800-DCD1-4108-8AE2-AEA2B35D53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437" y="70773"/>
            <a:ext cx="2191498" cy="16163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1073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C9A84D-9FEF-453C-8756-D47FABF5E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Семья – это еще и работа.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2200" dirty="0"/>
              <a:t>Каждый десятый вовлечен в уход за (более) пожилыми членами семьи, каждый пятый – в уход и присмотр за детьми</a:t>
            </a:r>
            <a:endParaRPr lang="x-none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992A52EE-5029-40B1-B623-05A38CB313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04882632"/>
              </p:ext>
            </p:extLst>
          </p:nvPr>
        </p:nvGraphicFramePr>
        <p:xfrm>
          <a:off x="107504" y="1825624"/>
          <a:ext cx="8856984" cy="4915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217483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Социальные контакты: </a:t>
            </a:r>
            <a:r>
              <a:rPr lang="ru-RU" sz="5400" dirty="0" smtClean="0"/>
              <a:t>изменения неизбежны?</a:t>
            </a:r>
            <a:endParaRPr lang="ru-RU" sz="5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 снова про одиночество: Около 1 % респондентов не указали иных людей, кроме супруга/супруги, с которыми они бы общались лично хотя бы раз в неделю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19452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6">
            <a:extLst>
              <a:ext uri="{FF2B5EF4-FFF2-40B4-BE49-F238E27FC236}">
                <a16:creationId xmlns:a16="http://schemas.microsoft.com/office/drawing/2014/main" xmlns="" id="{10758927-3186-4F5A-9CBB-8444AD1640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12881733"/>
              </p:ext>
            </p:extLst>
          </p:nvPr>
        </p:nvGraphicFramePr>
        <p:xfrm>
          <a:off x="-17417" y="0"/>
          <a:ext cx="466142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571BC27C-81C6-4039-86E1-1B650D270F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48055168"/>
              </p:ext>
            </p:extLst>
          </p:nvPr>
        </p:nvGraphicFramePr>
        <p:xfrm>
          <a:off x="4818052" y="-19846"/>
          <a:ext cx="4325947" cy="6877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670402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65126"/>
            <a:ext cx="8928992" cy="1325563"/>
          </a:xfrm>
        </p:spPr>
        <p:txBody>
          <a:bodyPr>
            <a:noAutofit/>
          </a:bodyPr>
          <a:lstStyle/>
          <a:p>
            <a:r>
              <a:rPr lang="ru-RU" sz="3200" dirty="0" smtClean="0"/>
              <a:t>Общение с другими людьми, не родственниками, с возрастом становится все более редким</a:t>
            </a:r>
            <a:br>
              <a:rPr lang="ru-RU" sz="3200" dirty="0" smtClean="0"/>
            </a:br>
            <a:r>
              <a:rPr lang="ru-RU" sz="2800" dirty="0" smtClean="0"/>
              <a:t>Дружите с соседями</a:t>
            </a:r>
            <a:r>
              <a:rPr lang="ru-RU" sz="2800" dirty="0" smtClean="0">
                <a:sym typeface="Wingdings" panose="05000000000000000000" pitchFamily="2" charset="2"/>
              </a:rPr>
              <a:t></a:t>
            </a:r>
            <a:endParaRPr lang="ru-RU" sz="2800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2B5BC947-518A-4CD2-BD88-A369F5AEAAF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266702499"/>
              </p:ext>
            </p:extLst>
          </p:nvPr>
        </p:nvGraphicFramePr>
        <p:xfrm>
          <a:off x="4283968" y="1825625"/>
          <a:ext cx="4860032" cy="5032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F4B4CBA8-D824-4654-92AC-16FF23FB6F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3815463701"/>
              </p:ext>
            </p:extLst>
          </p:nvPr>
        </p:nvGraphicFramePr>
        <p:xfrm>
          <a:off x="107504" y="1825625"/>
          <a:ext cx="4407346" cy="5032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65922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2016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Раздел 2.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Условия проживания. Среда. Безопасность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12160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для (нормальной) жизни: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шестой пожилой человек 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живет без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удобств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1DBADAA4-BDF2-460D-9ABA-22E0BF9594F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924163469"/>
              </p:ext>
            </p:extLst>
          </p:nvPr>
        </p:nvGraphicFramePr>
        <p:xfrm>
          <a:off x="0" y="1825625"/>
          <a:ext cx="4514850" cy="5032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514676A2-8D9C-48F0-ABDF-0C385BAEAA5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185769287"/>
              </p:ext>
            </p:extLst>
          </p:nvPr>
        </p:nvGraphicFramePr>
        <p:xfrm>
          <a:off x="4514850" y="1825624"/>
          <a:ext cx="4629150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271218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65126"/>
            <a:ext cx="8496944" cy="132556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«адаптация жилья» и почему она нам не нужна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9 % указали на нуждаемость в адаптации жилья. И у них она есть далеко не всегда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3FE95801-E5AF-43A8-AE57-6F10364AE2F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3366432117"/>
              </p:ext>
            </p:extLst>
          </p:nvPr>
        </p:nvGraphicFramePr>
        <p:xfrm>
          <a:off x="-17417" y="1849706"/>
          <a:ext cx="4514850" cy="5032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789CC5C6-530A-4EB2-8A23-D392FE05E48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577966313"/>
              </p:ext>
            </p:extLst>
          </p:nvPr>
        </p:nvGraphicFramePr>
        <p:xfrm>
          <a:off x="4629150" y="1825624"/>
          <a:ext cx="4514850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853024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502049"/>
          </a:xfrm>
        </p:spPr>
        <p:txBody>
          <a:bodyPr>
            <a:noAutofit/>
          </a:bodyPr>
          <a:lstStyle/>
          <a:p>
            <a:r>
              <a:rPr lang="ru-RU" sz="3600" dirty="0" smtClean="0"/>
              <a:t>Большинство (88 %) выходят на улицу практически ежедневно. </a:t>
            </a:r>
            <a:br>
              <a:rPr lang="ru-RU" sz="3600" dirty="0" smtClean="0"/>
            </a:br>
            <a:r>
              <a:rPr lang="ru-RU" sz="3600" dirty="0" smtClean="0"/>
              <a:t>Но это не точно…</a:t>
            </a:r>
            <a:endParaRPr lang="ru-RU" sz="36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D1D8FDF8-B5DC-45F9-8794-C5726A4F49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60261327"/>
              </p:ext>
            </p:extLst>
          </p:nvPr>
        </p:nvGraphicFramePr>
        <p:xfrm>
          <a:off x="628650" y="1693065"/>
          <a:ext cx="8335838" cy="4843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777584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при выходе на улицу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29841" y="2852936"/>
            <a:ext cx="2949178" cy="301605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63,9 % не испытывают никаких проблем при выходе на улицу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Проблемы в сельской и городской местности разные,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но дороги и тротуары лидируют</a:t>
            </a:r>
          </a:p>
          <a:p>
            <a:endParaRPr lang="ru-RU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7D80A9AE-AE94-4F40-8901-674226A9C3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66610645"/>
              </p:ext>
            </p:extLst>
          </p:nvPr>
        </p:nvGraphicFramePr>
        <p:xfrm>
          <a:off x="3887788" y="1"/>
          <a:ext cx="525621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417107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Ощущение безопасности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CFD3F7FD-0CEA-4344-983A-20586B3FD0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04858286"/>
              </p:ext>
            </p:extLst>
          </p:nvPr>
        </p:nvGraphicFramePr>
        <p:xfrm>
          <a:off x="546055" y="1844824"/>
          <a:ext cx="8418433" cy="4771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953282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3D5A4F6B-6AD1-4E59-B1EB-CEA0D473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  <a:endParaRPr lang="x-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5980DCCC-77C3-47F5-9E73-746423523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628650" indent="-276225"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latin typeface="Arial" pitchFamily="34" charset="0"/>
                <a:cs typeface="Arial" pitchFamily="34" charset="0"/>
              </a:rPr>
              <a:t>Семейное положение, родственные взаимоотношения и поддержка. Социальные контакты</a:t>
            </a:r>
          </a:p>
          <a:p>
            <a:pPr marL="628650" indent="-276225"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latin typeface="Arial" pitchFamily="34" charset="0"/>
                <a:cs typeface="Arial" pitchFamily="34" charset="0"/>
              </a:rPr>
              <a:t>Условия проживания. Среда. Безопасность</a:t>
            </a:r>
          </a:p>
          <a:p>
            <a:pPr marL="628650" indent="-276225"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latin typeface="Arial" pitchFamily="34" charset="0"/>
                <a:cs typeface="Arial" pitchFamily="34" charset="0"/>
              </a:rPr>
              <a:t>Состояние здоровья. Нуждаемость в медицинской помощи и социальном обслуживании</a:t>
            </a:r>
          </a:p>
          <a:p>
            <a:pPr marL="628650" indent="-276225"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latin typeface="Arial" pitchFamily="34" charset="0"/>
                <a:cs typeface="Arial" pitchFamily="34" charset="0"/>
              </a:rPr>
              <a:t>Занятость. Доходы и материальное положение</a:t>
            </a:r>
          </a:p>
          <a:p>
            <a:pPr marL="628650" indent="-276225"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latin typeface="Arial" pitchFamily="34" charset="0"/>
                <a:cs typeface="Arial" pitchFamily="34" charset="0"/>
              </a:rPr>
              <a:t>Досуг. Общественная деятельность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="" xmlns:p14="http://schemas.microsoft.com/office/powerpoint/2010/main" val="1785368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201622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Раздел 3.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Состояние здоровья. Нуждаемость в медицинской помощи и социальном обслуживании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4346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8426D8-9513-4399-B8FC-865F68744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9144001" cy="62068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состояния здоровья пожилыми людьми, %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59932CC8-3CD0-4828-B87D-3600847B87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75666199"/>
              </p:ext>
            </p:extLst>
          </p:nvPr>
        </p:nvGraphicFramePr>
        <p:xfrm>
          <a:off x="-1" y="797625"/>
          <a:ext cx="4872651" cy="606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AF1D1E02-DBF3-4779-9D84-9B3927A51B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648395447"/>
              </p:ext>
            </p:extLst>
          </p:nvPr>
        </p:nvGraphicFramePr>
        <p:xfrm>
          <a:off x="4872651" y="797626"/>
          <a:ext cx="4271350" cy="277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B6B80060-3514-4981-94FD-D7F5C7D70E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861004356"/>
              </p:ext>
            </p:extLst>
          </p:nvPr>
        </p:nvGraphicFramePr>
        <p:xfrm>
          <a:off x="4872652" y="3575864"/>
          <a:ext cx="4271351" cy="3282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818788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B1403F-3C99-498A-AF37-35189AEFC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" y="0"/>
            <a:ext cx="3679031" cy="59281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пожилых людей по наличию хронического заболевания, %</a:t>
            </a:r>
            <a:endParaRPr 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9FDF650C-8FAF-4B86-9723-A453597422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810344080"/>
              </p:ext>
            </p:extLst>
          </p:nvPr>
        </p:nvGraphicFramePr>
        <p:xfrm>
          <a:off x="4" y="592820"/>
          <a:ext cx="3679031" cy="2772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48D46C18-4B29-4BD7-8848-D5887258703E}"/>
              </a:ext>
            </a:extLst>
          </p:cNvPr>
          <p:cNvSpPr txBox="1">
            <a:spLocks/>
          </p:cNvSpPr>
          <p:nvPr/>
        </p:nvSpPr>
        <p:spPr>
          <a:xfrm>
            <a:off x="3" y="3365727"/>
            <a:ext cx="3679031" cy="5928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пожилых людей по наличию инвалидности, %</a:t>
            </a:r>
            <a:endParaRPr lang="x-none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226E7A6B-B70A-4BAB-B772-28EB641F38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964052142"/>
              </p:ext>
            </p:extLst>
          </p:nvPr>
        </p:nvGraphicFramePr>
        <p:xfrm>
          <a:off x="4" y="3958545"/>
          <a:ext cx="3679031" cy="2899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C3573BA9-D213-48AB-A13F-75DD04E288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259820863"/>
              </p:ext>
            </p:extLst>
          </p:nvPr>
        </p:nvGraphicFramePr>
        <p:xfrm>
          <a:off x="3679030" y="592818"/>
          <a:ext cx="5464970" cy="6265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A6FD2D18-0D69-4F03-A798-24CFC7D2173D}"/>
              </a:ext>
            </a:extLst>
          </p:cNvPr>
          <p:cNvSpPr txBox="1">
            <a:spLocks/>
          </p:cNvSpPr>
          <p:nvPr/>
        </p:nvSpPr>
        <p:spPr>
          <a:xfrm>
            <a:off x="3679035" y="0"/>
            <a:ext cx="5464969" cy="5928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пожилых людей по группам </a:t>
            </a:r>
            <a:r>
              <a:rPr lang="ru-RU" sz="1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имеющихся заболеваний,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x-none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3048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B1403F-3C99-498A-AF37-35189AEFC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28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пожилых людей по частоте обращения за медицинской помощью за последний год, %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="" xmlns:a16="http://schemas.microsoft.com/office/drawing/2014/main" id="{55A13A52-109D-41CB-90E2-D892633D5A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901132625"/>
              </p:ext>
            </p:extLst>
          </p:nvPr>
        </p:nvGraphicFramePr>
        <p:xfrm>
          <a:off x="3" y="1698171"/>
          <a:ext cx="4463143" cy="3628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="" xmlns:a16="http://schemas.microsoft.com/office/drawing/2014/main" id="{F8CF4AF5-FF6A-4BA4-A3DE-537A59DBF0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575659885"/>
              </p:ext>
            </p:extLst>
          </p:nvPr>
        </p:nvGraphicFramePr>
        <p:xfrm>
          <a:off x="4463146" y="592818"/>
          <a:ext cx="4680857" cy="287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="" xmlns:a16="http://schemas.microsoft.com/office/drawing/2014/main" id="{FA5B6193-E7E6-43FA-9DCF-B4B0D6F082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773307318"/>
              </p:ext>
            </p:extLst>
          </p:nvPr>
        </p:nvGraphicFramePr>
        <p:xfrm>
          <a:off x="4463146" y="3482294"/>
          <a:ext cx="4680857" cy="3375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93522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8F195F52-CB7A-430E-9F84-6177B35C2CB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3353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пожилых людей, которые </a:t>
            </a:r>
            <a:r>
              <a:rPr lang="ru-RU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обращались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медицинской помощью, в зависимости от причины, %</a:t>
            </a:r>
            <a:endParaRPr lang="x-none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F0ADD7C1-88D1-4053-876D-EB71A3608D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030859440"/>
              </p:ext>
            </p:extLst>
          </p:nvPr>
        </p:nvGraphicFramePr>
        <p:xfrm>
          <a:off x="0" y="1291776"/>
          <a:ext cx="9144000" cy="5566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15255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C00E2F93-36A1-4F34-8A06-FD42EDE3435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37737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пожилых людей в зависимости от трудностей при обращении за медицинской помощью, %</a:t>
            </a:r>
            <a:endParaRPr lang="x-none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DB50F26C-E0F7-4874-A048-C98A93D2E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77371"/>
            <a:ext cx="9144001" cy="39235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организациях здравоохранения</a:t>
            </a:r>
            <a:endParaRPr lang="x-none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F3D20A94-10C8-431E-9958-BEBE9B604E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798524950"/>
              </p:ext>
            </p:extLst>
          </p:nvPr>
        </p:nvGraphicFramePr>
        <p:xfrm>
          <a:off x="0" y="769725"/>
          <a:ext cx="9144000" cy="608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01924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6313E95C-E831-49D4-95A8-8682C136C62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37737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пожилых людей в зависимости от трудностей при обращении за медицинской помощью, %</a:t>
            </a:r>
            <a:endParaRPr lang="x-none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A17D46CE-3631-4354-B81F-4FB42D9E15BB}"/>
              </a:ext>
            </a:extLst>
          </p:cNvPr>
          <p:cNvSpPr txBox="1">
            <a:spLocks/>
          </p:cNvSpPr>
          <p:nvPr/>
        </p:nvSpPr>
        <p:spPr>
          <a:xfrm>
            <a:off x="1" y="377371"/>
            <a:ext cx="9144000" cy="3923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дому</a:t>
            </a:r>
            <a:endParaRPr lang="x-none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6AEC076D-F5B4-4E8D-B2CE-FB1F66A8DA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541742480"/>
              </p:ext>
            </p:extLst>
          </p:nvPr>
        </p:nvGraphicFramePr>
        <p:xfrm>
          <a:off x="4" y="769724"/>
          <a:ext cx="9143999" cy="608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56867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6313E95C-E831-49D4-95A8-8682C136C62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37737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пожилых людей в зависимости от отношения к предложениям по </a:t>
            </a:r>
            <a:r>
              <a:rPr lang="ru-RU" sz="18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 качества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услуг, %</a:t>
            </a:r>
            <a:endParaRPr lang="x-none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26AE17BA-F7BA-4254-BC94-D37D41EEBE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42731188"/>
              </p:ext>
            </p:extLst>
          </p:nvPr>
        </p:nvGraphicFramePr>
        <p:xfrm>
          <a:off x="4" y="377377"/>
          <a:ext cx="9143999" cy="6480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07084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CF0C729D-398B-4BF8-979A-3A639DD8B82A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9144001" cy="5370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физической культуре и спорту</a:t>
            </a:r>
            <a:endParaRPr lang="x-none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4F213F70-2F85-481F-B43E-024094DF2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7033"/>
            <a:ext cx="4484915" cy="783771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пожилых людей в зависимости от частоты занятия каким-либо видом физической активности, физическими упражнениями или спортом, %</a:t>
            </a:r>
            <a:endParaRPr 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07B2B45E-9479-455B-995F-A80A31AF1E51}"/>
              </a:ext>
            </a:extLst>
          </p:cNvPr>
          <p:cNvSpPr txBox="1">
            <a:spLocks/>
          </p:cNvSpPr>
          <p:nvPr/>
        </p:nvSpPr>
        <p:spPr>
          <a:xfrm>
            <a:off x="4484914" y="537033"/>
            <a:ext cx="4659086" cy="78377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пожилых людей в зависимости от частоты занятия каким-либо видом физической активности, физическими упражнениями или спортом по полу, %</a:t>
            </a:r>
            <a:endParaRPr lang="x-none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963C4615-0E3C-4496-BB42-F6FF659E35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29850066"/>
              </p:ext>
            </p:extLst>
          </p:nvPr>
        </p:nvGraphicFramePr>
        <p:xfrm>
          <a:off x="0" y="1320800"/>
          <a:ext cx="4484915" cy="553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0DC57585-526E-40AD-94EF-9BE3453D2E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519810802"/>
              </p:ext>
            </p:extLst>
          </p:nvPr>
        </p:nvGraphicFramePr>
        <p:xfrm>
          <a:off x="4484914" y="1320800"/>
          <a:ext cx="4659086" cy="553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052956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B1403F-3C99-498A-AF37-35189AEFC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528457" cy="1291771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пожилых людей в зависимости от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 физической активности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которой они занимаются, %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48D46C18-4B29-4BD7-8848-D5887258703E}"/>
              </a:ext>
            </a:extLst>
          </p:cNvPr>
          <p:cNvSpPr txBox="1">
            <a:spLocks/>
          </p:cNvSpPr>
          <p:nvPr/>
        </p:nvSpPr>
        <p:spPr>
          <a:xfrm>
            <a:off x="4528461" y="0"/>
            <a:ext cx="4615543" cy="129177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пожилых людей в зависимости от </a:t>
            </a:r>
            <a:r>
              <a:rPr lang="ru-RU" sz="2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трудностей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которыми они сталкиваются при занятии физическими упражнениями, %</a:t>
            </a:r>
            <a:endParaRPr lang="x-none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C8F0399D-E642-4833-BF5A-8817AB625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642969088"/>
              </p:ext>
            </p:extLst>
          </p:nvPr>
        </p:nvGraphicFramePr>
        <p:xfrm>
          <a:off x="0" y="1291776"/>
          <a:ext cx="4528457" cy="5566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0A865F2A-148C-48F6-9788-2EF8DB4049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423190665"/>
              </p:ext>
            </p:extLst>
          </p:nvPr>
        </p:nvGraphicFramePr>
        <p:xfrm>
          <a:off x="4528456" y="1291775"/>
          <a:ext cx="4615544" cy="5566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185604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8191822" cy="1574057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Средний уровень удовлетворенности жизнью – 6,4 по 10-балльной шкале.</a:t>
            </a:r>
            <a:b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 много или мало?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xmlns="" id="{AFCB3F89-0D69-42AD-85B7-73B906CABEB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4245978506"/>
              </p:ext>
            </p:extLst>
          </p:nvPr>
        </p:nvGraphicFramePr>
        <p:xfrm>
          <a:off x="628650" y="1556793"/>
          <a:ext cx="388620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xmlns="" id="{559944DF-40EA-4961-8BF5-C3E7CFE69A6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724733254"/>
              </p:ext>
            </p:extLst>
          </p:nvPr>
        </p:nvGraphicFramePr>
        <p:xfrm>
          <a:off x="5004048" y="1556792"/>
          <a:ext cx="3816424" cy="495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C5B8EDE3-9F93-4B9A-96DE-4CB1F8D41B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9869825"/>
              </p:ext>
            </p:extLst>
          </p:nvPr>
        </p:nvGraphicFramePr>
        <p:xfrm>
          <a:off x="631030" y="3861049"/>
          <a:ext cx="3883819" cy="2655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9445205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9305CCBB-44C7-4A48-B0FC-298E1E7E0351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9144001" cy="5370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 жизни пожилых людей</a:t>
            </a:r>
            <a:endParaRPr lang="x-none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CCCD5C85-1252-4553-A189-F7EBBD795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7030"/>
            <a:ext cx="4484915" cy="42091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пожилых людей по наличию вредных привычек, %</a:t>
            </a:r>
            <a:endParaRPr lang="x-non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46F4F4BC-88B1-44FF-A73F-28B7829189B1}"/>
              </a:ext>
            </a:extLst>
          </p:cNvPr>
          <p:cNvSpPr txBox="1">
            <a:spLocks/>
          </p:cNvSpPr>
          <p:nvPr/>
        </p:nvSpPr>
        <p:spPr>
          <a:xfrm>
            <a:off x="4484914" y="537028"/>
            <a:ext cx="4659086" cy="60960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пожилых людей в зависимости от вида вредной привычки, %</a:t>
            </a:r>
            <a:endParaRPr lang="x-none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D79305BB-55D3-4DB8-A4FC-24D01F0DFD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955865411"/>
              </p:ext>
            </p:extLst>
          </p:nvPr>
        </p:nvGraphicFramePr>
        <p:xfrm>
          <a:off x="0" y="972457"/>
          <a:ext cx="4484915" cy="2627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="" xmlns:a16="http://schemas.microsoft.com/office/drawing/2014/main" id="{6D948092-6C01-44E6-BC14-9C32742974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91293264"/>
              </p:ext>
            </p:extLst>
          </p:nvPr>
        </p:nvGraphicFramePr>
        <p:xfrm>
          <a:off x="0" y="3599543"/>
          <a:ext cx="4484914" cy="3258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="" xmlns:a16="http://schemas.microsoft.com/office/drawing/2014/main" id="{6659B95E-5C2E-42D2-A9B5-78AA73ADE9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78980974"/>
              </p:ext>
            </p:extLst>
          </p:nvPr>
        </p:nvGraphicFramePr>
        <p:xfrm>
          <a:off x="4484915" y="1146630"/>
          <a:ext cx="4659087" cy="5711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0124591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500" y="44624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 последний год получали ли Вы или Ваш пожилой родственник социальные услуги, т.е. помощь в повседневной жизни (из центра соцобслуживания, собеса, общественной, религиозной или иной организации)?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3068960"/>
            <a:ext cx="3798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Кто предоставлял социальные услуги вам или вашим родственникам?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24565244"/>
              </p:ext>
            </p:extLst>
          </p:nvPr>
        </p:nvGraphicFramePr>
        <p:xfrm>
          <a:off x="4499992" y="40420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46093362"/>
              </p:ext>
            </p:extLst>
          </p:nvPr>
        </p:nvGraphicFramePr>
        <p:xfrm>
          <a:off x="179512" y="126848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090121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4071942"/>
            <a:ext cx="42624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За последний год были ли у Вас случаи, когда при возникновении потребности в получении социальных услуг </a:t>
            </a:r>
            <a:r>
              <a:rPr lang="ru-RU" dirty="0" smtClean="0"/>
              <a:t>эта </a:t>
            </a:r>
            <a:r>
              <a:rPr lang="ru-RU" dirty="0"/>
              <a:t>потребность не была удовлетворена?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42852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Почему Вы или Ваш пожилой родственник не получали социальные услуги (из центра соцобслуживания, собеса, общественной, религиозной или иной организации)?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64795496"/>
              </p:ext>
            </p:extLst>
          </p:nvPr>
        </p:nvGraphicFramePr>
        <p:xfrm>
          <a:off x="3995936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86806097"/>
              </p:ext>
            </p:extLst>
          </p:nvPr>
        </p:nvGraphicFramePr>
        <p:xfrm>
          <a:off x="642910" y="785794"/>
          <a:ext cx="8072494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609629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201622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Раздел 4.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Занятость. Доходы и материальное положение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72858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Занятость граждан, достигших общеустановленного пенсионного возраста, %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(на момент опроса: 61,5 лет – для мужчин; 56,5 лет – для женщин)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40337231"/>
              </p:ext>
            </p:extLst>
          </p:nvPr>
        </p:nvGraphicFramePr>
        <p:xfrm>
          <a:off x="2339752" y="1268760"/>
          <a:ext cx="439248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48502613"/>
              </p:ext>
            </p:extLst>
          </p:nvPr>
        </p:nvGraphicFramePr>
        <p:xfrm>
          <a:off x="1403648" y="3861048"/>
          <a:ext cx="6515101" cy="2824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407858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Кто выступил инициатором Вашего ухода с работы?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(% от тех, кто перестал работать после выхода на пенсию)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71943663"/>
              </p:ext>
            </p:extLst>
          </p:nvPr>
        </p:nvGraphicFramePr>
        <p:xfrm>
          <a:off x="2267744" y="1196752"/>
          <a:ext cx="457200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04124328"/>
              </p:ext>
            </p:extLst>
          </p:nvPr>
        </p:nvGraphicFramePr>
        <p:xfrm>
          <a:off x="1043608" y="3717032"/>
          <a:ext cx="7200800" cy="306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873015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Причины прекращения трудовой деятельности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(среди граждан, переставших работать после выхода на пенсию)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57158" y="1643050"/>
          <a:ext cx="8376288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926866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Причины прекращения трудовой деятельности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(среди граждан, переставших работать после выхода на пенсию)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857224" y="1357298"/>
          <a:ext cx="786384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926866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Желание возобновить трудовую деятельность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(среди граждан, переставших работать после выхода на пенсию)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42844" y="1214422"/>
          <a:ext cx="407196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3314700" y="3855720"/>
          <a:ext cx="5829300" cy="300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86248" y="292893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Назовите, пожалуйста, наиболее важные условия, при которых Вы бы возобновили трудовую деятельность?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60330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89964962"/>
              </p:ext>
            </p:extLst>
          </p:nvPr>
        </p:nvGraphicFramePr>
        <p:xfrm>
          <a:off x="714348" y="1785926"/>
          <a:ext cx="7715304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62174" cy="1526418"/>
          </a:xfr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Изменилась ли Ваша трудовая деятельность после достижения пенсионного возраста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(среди граждан,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продолжающих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работать после выхода на пенсию)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8332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B0820F8-0DFE-4AAB-AF0C-F12CFCBC4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052736"/>
            <a:ext cx="7886700" cy="3509739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Почему у людей старшего поколения невысокий уровень удовлетворенности жизнью?</a:t>
            </a:r>
            <a:endParaRPr lang="x-none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51410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68217452"/>
              </p:ext>
            </p:extLst>
          </p:nvPr>
        </p:nvGraphicFramePr>
        <p:xfrm>
          <a:off x="357158" y="1857364"/>
          <a:ext cx="8572560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62174" cy="1526418"/>
          </a:xfr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 изменилась Ваша трудовая деятельность после достижения пенсионного возраста с точки зрения профессионального статуса и престижности, уровня оплаты труда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(среди граждан,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продолжающих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работать после выхода на пенсию)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83327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62174" cy="1526418"/>
          </a:xfr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Назовите, пожалуйста, основные проблемы, с которыми Вы сталкиваетесь в своей трудовой деятельности?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(среди граждан,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продолжающих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работать после выхода на пенсию)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428596" y="1714488"/>
          <a:ext cx="8501122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883327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62174" cy="2097922"/>
          </a:xfr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 Вы считаете, нужны ли Вам специальные условия труда (сокращенное рабочее время, дополнительный день отдыха и т.п.) либо специальное обустройство рабочего места (дополнительные поручни, лифт и др.) в связи с состоянием Вашего здоровья?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(среди граждан,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продолжающих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работать после выхода на пенсию)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500166" y="2214554"/>
          <a:ext cx="6215090" cy="444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883327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735496"/>
              </p:ext>
            </p:extLst>
          </p:nvPr>
        </p:nvGraphicFramePr>
        <p:xfrm>
          <a:off x="1071538" y="1987617"/>
          <a:ext cx="7358114" cy="4870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62174" cy="1526418"/>
          </a:xfr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Получение дополнительного образования, включая переобучение, повышение квалификации, неформальное образование (на курсах, тренингах)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(среди граждан,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продолжающих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работать после выхода на пенсию)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4776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71472" y="142852"/>
            <a:ext cx="4015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Вид дополнительного образования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8992" y="3286124"/>
            <a:ext cx="5500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По чьей инициативе Вы в последний раз получали дополнительное образование?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50048973"/>
              </p:ext>
            </p:extLst>
          </p:nvPr>
        </p:nvGraphicFramePr>
        <p:xfrm>
          <a:off x="4284304" y="401878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214282" y="571480"/>
          <a:ext cx="621510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5104776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92710460"/>
              </p:ext>
            </p:extLst>
          </p:nvPr>
        </p:nvGraphicFramePr>
        <p:xfrm>
          <a:off x="571472" y="1428736"/>
          <a:ext cx="821537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 бы Вы оценили Ваш уровень доходов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61997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55530101"/>
              </p:ext>
            </p:extLst>
          </p:nvPr>
        </p:nvGraphicFramePr>
        <p:xfrm>
          <a:off x="642910" y="1428736"/>
          <a:ext cx="8019628" cy="4705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 из перечисленного Вы тратите больше всего денег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94298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57817200"/>
              </p:ext>
            </p:extLst>
          </p:nvPr>
        </p:nvGraphicFramePr>
        <p:xfrm>
          <a:off x="714348" y="1285860"/>
          <a:ext cx="7858180" cy="516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08112"/>
          </a:xfr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Кто, на Ваш взгляд, должен нести основную ответственность за материальный достаток человека в старости</a:t>
            </a:r>
            <a:r>
              <a:rPr lang="ru-RU" sz="2200" dirty="0" smtClean="0">
                <a:solidFill>
                  <a:schemeClr val="bg1"/>
                </a:solidFill>
              </a:rPr>
              <a:t>?</a:t>
            </a:r>
            <a:endParaRPr lang="ru-RU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08566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6357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Как часто вы помогаете родственникам материально (даете деньги, оплачиваете счета, покупаете вещи, продукты и т.п.)?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3571876"/>
            <a:ext cx="6572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Как часто родственники поддерживают Вас материально (дают деньги, оплачивают счета, покупают вещи, продукты и т.п.)?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26138882"/>
              </p:ext>
            </p:extLst>
          </p:nvPr>
        </p:nvGraphicFramePr>
        <p:xfrm>
          <a:off x="142844" y="714356"/>
          <a:ext cx="550072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74267439"/>
              </p:ext>
            </p:extLst>
          </p:nvPr>
        </p:nvGraphicFramePr>
        <p:xfrm>
          <a:off x="3071802" y="4114800"/>
          <a:ext cx="592818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4108566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285728"/>
            <a:ext cx="6544748" cy="92333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Знаете ли Вы о возможности накопления дополнительной пенсии за счёт перечисления части дохода в страховые компании или банки?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04537450"/>
              </p:ext>
            </p:extLst>
          </p:nvPr>
        </p:nvGraphicFramePr>
        <p:xfrm>
          <a:off x="1571604" y="1714488"/>
          <a:ext cx="6143668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73522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201622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Раздел 1.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Семейное положение, родственные взаимоотношения и поддержка. Социальные контакты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41511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2852"/>
            <a:ext cx="6786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Как Вы относитесь к накоплению дополнительной пенсии за счёт перечисления части дохода в страховые компании или банки?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8574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Почему Вы не участвуете в накоплении дополнительной пенсии за счёт перечисления части дохода в страховые компании или банки?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32496327"/>
              </p:ext>
            </p:extLst>
          </p:nvPr>
        </p:nvGraphicFramePr>
        <p:xfrm>
          <a:off x="0" y="785794"/>
          <a:ext cx="478631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57022208"/>
              </p:ext>
            </p:extLst>
          </p:nvPr>
        </p:nvGraphicFramePr>
        <p:xfrm>
          <a:off x="3071802" y="4005064"/>
          <a:ext cx="598853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8735221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201622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Раздел 5.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Досуг. Общественная деятельность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907302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1"/>
            <a:ext cx="7572428" cy="100010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Досуг: преобладают пассивные формы, за исключением сада-огорода</a:t>
            </a:r>
            <a:endParaRPr lang="ru-RU" sz="3200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00000000-0008-0000-03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79613412"/>
              </p:ext>
            </p:extLst>
          </p:nvPr>
        </p:nvGraphicFramePr>
        <p:xfrm>
          <a:off x="0" y="1000108"/>
          <a:ext cx="914400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895330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3320918" cy="1239525"/>
          </a:xfrm>
        </p:spPr>
        <p:txBody>
          <a:bodyPr>
            <a:normAutofit fontScale="90000"/>
          </a:bodyPr>
          <a:lstStyle/>
          <a:p>
            <a:r>
              <a:rPr lang="ru-RU" sz="3600" b="0" dirty="0" smtClean="0"/>
              <a:t>Кружки по интересам.</a:t>
            </a:r>
            <a:br>
              <a:rPr lang="ru-RU" sz="3600" b="0" dirty="0" smtClean="0"/>
            </a:br>
            <a:r>
              <a:rPr lang="ru-RU" sz="3600" b="0" dirty="0" smtClean="0"/>
              <a:t>А есть ли интерес?</a:t>
            </a:r>
            <a:endParaRPr lang="ru-RU" sz="3600" b="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48188511"/>
              </p:ext>
            </p:extLst>
          </p:nvPr>
        </p:nvGraphicFramePr>
        <p:xfrm>
          <a:off x="3887788" y="260649"/>
          <a:ext cx="5148708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00034" y="2357430"/>
            <a:ext cx="3008313" cy="2708278"/>
          </a:xfrm>
        </p:spPr>
        <p:txBody>
          <a:bodyPr/>
          <a:lstStyle/>
          <a:p>
            <a:r>
              <a:rPr lang="ru-RU" dirty="0" smtClean="0"/>
              <a:t>Мужчины в 1,5 раза чаще слишком заняты на работе и не имеют желания посещать</a:t>
            </a:r>
          </a:p>
          <a:p>
            <a:r>
              <a:rPr lang="ru-RU" dirty="0" smtClean="0"/>
              <a:t>В городе основные проблемы – отсутствие интересных групп и желания их посещать; в сельской – отсутствие таких групп поблизости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05171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Причины непосещения кружков, клубов и т.п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00000000-0008-0000-0300-000004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91498302"/>
              </p:ext>
            </p:extLst>
          </p:nvPr>
        </p:nvGraphicFramePr>
        <p:xfrm>
          <a:off x="0" y="1690689"/>
          <a:ext cx="9144000" cy="5167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1382717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64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Кружки: инклюзия или сегрегация?</a:t>
            </a:r>
            <a:endParaRPr lang="ru-RU" sz="3600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00000000-0008-0000-0300-00000500000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4083481307"/>
              </p:ext>
            </p:extLst>
          </p:nvPr>
        </p:nvGraphicFramePr>
        <p:xfrm>
          <a:off x="0" y="1556792"/>
          <a:ext cx="451485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00000000-0008-0000-0300-0000060000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793570402"/>
              </p:ext>
            </p:extLst>
          </p:nvPr>
        </p:nvGraphicFramePr>
        <p:xfrm>
          <a:off x="4427983" y="1690689"/>
          <a:ext cx="4313601" cy="238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00000000-0008-0000-03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44656046"/>
              </p:ext>
            </p:extLst>
          </p:nvPr>
        </p:nvGraphicFramePr>
        <p:xfrm>
          <a:off x="4427984" y="4212008"/>
          <a:ext cx="4313601" cy="2645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3601861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Общественная жизнь и участие: пока практически полный штиль…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2,1 %  являются членами общественных организаций (преимущественно горожане до 65) и 8,3 % - членом профсоюза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В топе общественной активности – мероприятия по озеленению и благоустройству (11,2 %), участие в общественных обсуждениях, собраниях (5,9 %), собрания профсоюзов, массовые акции (1,9 %) и защита интересов жителей населенного пункта (1,8 %)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участие - несколько раз в год (88,5 %) + 9,2 % - несколько раз в месяц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xmlns="" id="{00000000-0008-0000-04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75735791"/>
              </p:ext>
            </p:extLst>
          </p:nvPr>
        </p:nvGraphicFramePr>
        <p:xfrm>
          <a:off x="3887788" y="457201"/>
          <a:ext cx="5148708" cy="621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8941721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4348" y="3929066"/>
            <a:ext cx="7772400" cy="1362075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Ц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ифровизация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41230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Мобильная связь: проблемы в самых старших возрастных группах и на селе</a:t>
            </a: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00000000-0008-0000-05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51391449"/>
              </p:ext>
            </p:extLst>
          </p:nvPr>
        </p:nvGraphicFramePr>
        <p:xfrm>
          <a:off x="628650" y="1844824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7188222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Курсы компьютерной грамотности по-прежнему актуальны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00000000-0008-0000-05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42483660"/>
              </p:ext>
            </p:extLst>
          </p:nvPr>
        </p:nvGraphicFramePr>
        <p:xfrm>
          <a:off x="0" y="1825624"/>
          <a:ext cx="9144000" cy="5032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106213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BE2403-B99B-4B36-B8E1-ADB09398F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Около трети (31,8 %) проживают одни.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>Но мужчин почти в 2 раза реже оставляют в покое (38,5 % и 21,9 %)</a:t>
            </a:r>
            <a:endParaRPr lang="x-none" sz="3200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1DCD6B81-221B-443B-8C92-DC53870C1E2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77704266"/>
              </p:ext>
            </p:extLst>
          </p:nvPr>
        </p:nvGraphicFramePr>
        <p:xfrm>
          <a:off x="323528" y="1825624"/>
          <a:ext cx="4305622" cy="4915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xmlns="" id="{8A1120BC-1262-4090-98D6-A5A5D54AF5B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041270258"/>
              </p:ext>
            </p:extLst>
          </p:nvPr>
        </p:nvGraphicFramePr>
        <p:xfrm>
          <a:off x="4788024" y="1825624"/>
          <a:ext cx="4032448" cy="2107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68A3E5B1-5864-40FB-9055-D15E4120E6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39957031"/>
              </p:ext>
            </p:extLst>
          </p:nvPr>
        </p:nvGraphicFramePr>
        <p:xfrm>
          <a:off x="4788024" y="4221088"/>
          <a:ext cx="4032448" cy="2476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3665912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Доступ в сеть интернет: более трети за бортом</a:t>
            </a: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00000000-0008-0000-0500-00000400000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3472469564"/>
              </p:ext>
            </p:extLst>
          </p:nvPr>
        </p:nvGraphicFramePr>
        <p:xfrm>
          <a:off x="0" y="1690689"/>
          <a:ext cx="4427984" cy="5167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00000000-0008-0000-0500-0000050000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22136369"/>
              </p:ext>
            </p:extLst>
          </p:nvPr>
        </p:nvGraphicFramePr>
        <p:xfrm>
          <a:off x="4427984" y="1690690"/>
          <a:ext cx="4716016" cy="5167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4296220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Что может сделать жизнь лучше?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6160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Ответы на вопрос: на какие бы 3 вещи в интересах пожилых людей Вы бы потратили бюджет, возглавляя населенный пункт?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" y="1196752"/>
            <a:ext cx="8850117" cy="5479584"/>
          </a:xfrm>
        </p:spPr>
      </p:pic>
    </p:spTree>
    <p:extLst>
      <p:ext uri="{BB962C8B-B14F-4D97-AF65-F5344CB8AC3E}">
        <p14:creationId xmlns="" xmlns:p14="http://schemas.microsoft.com/office/powerpoint/2010/main" val="2664776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550F8A-3F1C-464D-A185-2FD7FC48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19657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Одинокая старость?</a:t>
            </a:r>
            <a:endParaRPr lang="x-none" dirty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6">
            <a:extLst>
              <a:ext uri="{FF2B5EF4-FFF2-40B4-BE49-F238E27FC236}">
                <a16:creationId xmlns:a16="http://schemas.microsoft.com/office/drawing/2014/main" xmlns="" id="{63BF47E1-CBC4-4D14-9C74-8D302EFDA31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231737997"/>
              </p:ext>
            </p:extLst>
          </p:nvPr>
        </p:nvGraphicFramePr>
        <p:xfrm>
          <a:off x="107504" y="1484785"/>
          <a:ext cx="4687811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1829E8AD-817B-499A-AD12-ACB3776F8CD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928959165"/>
              </p:ext>
            </p:extLst>
          </p:nvPr>
        </p:nvGraphicFramePr>
        <p:xfrm>
          <a:off x="4795315" y="1484784"/>
          <a:ext cx="3953149" cy="496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444062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A93903E0-4913-434F-924D-CD65CFFC7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Продолжительность жизни мужчин меньше. И это чувствуется…</a:t>
            </a:r>
            <a:endParaRPr lang="x-none" dirty="0">
              <a:solidFill>
                <a:srgbClr val="002060"/>
              </a:solidFill>
            </a:endParaRPr>
          </a:p>
        </p:txBody>
      </p:sp>
      <p:graphicFrame>
        <p:nvGraphicFramePr>
          <p:cNvPr id="11" name="Рисунок 10">
            <a:extLst>
              <a:ext uri="{FF2B5EF4-FFF2-40B4-BE49-F238E27FC236}">
                <a16:creationId xmlns:a16="http://schemas.microsoft.com/office/drawing/2014/main" xmlns="" id="{EF2B9028-0B41-4827-9F09-E8FCC19790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9708728"/>
              </p:ext>
            </p:extLst>
          </p:nvPr>
        </p:nvGraphicFramePr>
        <p:xfrm>
          <a:off x="179512" y="1690689"/>
          <a:ext cx="8784976" cy="4978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763655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E1D67C-6BC6-4A00-903B-10C04E675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Семья – это еще и риски…</a:t>
            </a:r>
            <a:endParaRPr lang="x-none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9CD6E08-9D22-4351-8709-0176A13DD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2,6 % проживают с людьми имеющими алкогольную </a:t>
            </a:r>
            <a:r>
              <a:rPr lang="ru-RU" dirty="0" smtClean="0"/>
              <a:t>зависимость </a:t>
            </a:r>
            <a:endParaRPr lang="ru-RU" dirty="0"/>
          </a:p>
          <a:p>
            <a:r>
              <a:rPr lang="ru-RU" dirty="0"/>
              <a:t>80 % </a:t>
            </a:r>
            <a:r>
              <a:rPr lang="ru-RU" dirty="0" smtClean="0"/>
              <a:t>из них - женщины</a:t>
            </a:r>
            <a:r>
              <a:rPr lang="ru-RU" dirty="0"/>
              <a:t>. </a:t>
            </a:r>
          </a:p>
          <a:p>
            <a:r>
              <a:rPr lang="ru-RU" dirty="0"/>
              <a:t>В 40 % случаев семья состоит из 2х человек</a:t>
            </a:r>
            <a:endParaRPr lang="x-none" dirty="0"/>
          </a:p>
        </p:txBody>
      </p:sp>
    </p:spTree>
    <p:extLst>
      <p:ext uri="{BB962C8B-B14F-4D97-AF65-F5344CB8AC3E}">
        <p14:creationId xmlns="" xmlns:p14="http://schemas.microsoft.com/office/powerpoint/2010/main" val="31082494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1409</Words>
  <Application>Microsoft Office PowerPoint</Application>
  <PresentationFormat>Экран (4:3)</PresentationFormat>
  <Paragraphs>193</Paragraphs>
  <Slides>62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62</vt:i4>
      </vt:variant>
    </vt:vector>
  </HeadingPairs>
  <TitlesOfParts>
    <vt:vector size="64" baseType="lpstr">
      <vt:lpstr>Тема Office</vt:lpstr>
      <vt:lpstr>1_Тема Office</vt:lpstr>
      <vt:lpstr>Потребности, интересы и качество жизни людей пожилого и старшего возраста (55+) в Беларуси</vt:lpstr>
      <vt:lpstr>Содержание</vt:lpstr>
      <vt:lpstr>Средний уровень удовлетворенности жизнью – 6,4 по 10-балльной шкале. Это много или мало?</vt:lpstr>
      <vt:lpstr>Почему у людей старшего поколения невысокий уровень удовлетворенности жизнью?</vt:lpstr>
      <vt:lpstr>Слайд 5</vt:lpstr>
      <vt:lpstr>Около трети (31,8 %) проживают одни. Но мужчин почти в 2 раза реже оставляют в покое (38,5 % и 21,9 %)</vt:lpstr>
      <vt:lpstr>Одинокая старость?</vt:lpstr>
      <vt:lpstr>Продолжительность жизни мужчин меньше. И это чувствуется…</vt:lpstr>
      <vt:lpstr>Семья – это еще и риски…</vt:lpstr>
      <vt:lpstr>Семья – это еще и работа. Каждый десятый вовлечен в уход за (более) пожилыми членами семьи, каждый пятый – в уход и присмотр за детьми</vt:lpstr>
      <vt:lpstr>Социальные контакты: изменения неизбежны?</vt:lpstr>
      <vt:lpstr>Слайд 12</vt:lpstr>
      <vt:lpstr>Общение с другими людьми, не родственниками, с возрастом становится все более редким Дружите с соседями</vt:lpstr>
      <vt:lpstr>Слайд 14</vt:lpstr>
      <vt:lpstr>Условия для (нормальной) жизни: каждый шестой пожилой человек живет без удобств</vt:lpstr>
      <vt:lpstr>Что такое «адаптация жилья» и почему она нам не нужна? Только 9 % указали на нуждаемость в адаптации жилья. И у них она есть далеко не всегда</vt:lpstr>
      <vt:lpstr>Большинство (88 %) выходят на улицу практически ежедневно.  Но это не точно…</vt:lpstr>
      <vt:lpstr>Проблемы при выходе на улицу </vt:lpstr>
      <vt:lpstr>Ощущение безопасности</vt:lpstr>
      <vt:lpstr>Слайд 20</vt:lpstr>
      <vt:lpstr>Оценка состояния здоровья пожилыми людьми, %</vt:lpstr>
      <vt:lpstr>Доля пожилых людей по наличию хронического заболевания, %</vt:lpstr>
      <vt:lpstr>Доля пожилых людей по частоте обращения за медицинской помощью за последний год, %</vt:lpstr>
      <vt:lpstr>Слайд 24</vt:lpstr>
      <vt:lpstr>в организациях здравоохранения</vt:lpstr>
      <vt:lpstr>Слайд 26</vt:lpstr>
      <vt:lpstr>Слайд 27</vt:lpstr>
      <vt:lpstr>Доля пожилых людей в зависимости от частоты занятия каким-либо видом физической активности, физическими упражнениями или спортом, %</vt:lpstr>
      <vt:lpstr>Доля пожилых людей в зависимости от вида физической активности, с которой они занимаются, %</vt:lpstr>
      <vt:lpstr>Доля пожилых людей по наличию вредных привычек, %</vt:lpstr>
      <vt:lpstr>Слайд 31</vt:lpstr>
      <vt:lpstr>Слайд 32</vt:lpstr>
      <vt:lpstr>Слайд 33</vt:lpstr>
      <vt:lpstr>Занятость граждан, достигших общеустановленного пенсионного возраста, % (на момент опроса: 61,5 лет – для мужчин; 56,5 лет – для женщин)</vt:lpstr>
      <vt:lpstr>Кто выступил инициатором Вашего ухода с работы? (% от тех, кто перестал работать после выхода на пенсию)</vt:lpstr>
      <vt:lpstr>Причины прекращения трудовой деятельности (среди граждан, переставших работать после выхода на пенсию)</vt:lpstr>
      <vt:lpstr>Причины прекращения трудовой деятельности (среди граждан, переставших работать после выхода на пенсию)</vt:lpstr>
      <vt:lpstr>Желание возобновить трудовую деятельность (среди граждан, переставших работать после выхода на пенсию)</vt:lpstr>
      <vt:lpstr>Изменилась ли Ваша трудовая деятельность после достижения пенсионного возраста? (среди граждан, продолжающих работать после выхода на пенсию)</vt:lpstr>
      <vt:lpstr>Как изменилась Ваша трудовая деятельность после достижения пенсионного возраста с точки зрения профессионального статуса и престижности, уровня оплаты труда? (среди граждан, продолжающих работать после выхода на пенсию)</vt:lpstr>
      <vt:lpstr>Назовите, пожалуйста, основные проблемы, с которыми Вы сталкиваетесь в своей трудовой деятельности? (среди граждан, продолжающих работать после выхода на пенсию)</vt:lpstr>
      <vt:lpstr>Как Вы считаете, нужны ли Вам специальные условия труда (сокращенное рабочее время, дополнительный день отдыха и т.п.) либо специальное обустройство рабочего места (дополнительные поручни, лифт и др.) в связи с состоянием Вашего здоровья? (среди граждан, продолжающих работать после выхода на пенсию)</vt:lpstr>
      <vt:lpstr>Получение дополнительного образования, включая переобучение, повышение квалификации, неформальное образование (на курсах, тренингах) (среди граждан, продолжающих работать после выхода на пенсию)</vt:lpstr>
      <vt:lpstr>Слайд 44</vt:lpstr>
      <vt:lpstr>Как бы Вы оценили Ваш уровень доходов?</vt:lpstr>
      <vt:lpstr>На что из перечисленного Вы тратите больше всего денег?</vt:lpstr>
      <vt:lpstr>Кто, на Ваш взгляд, должен нести основную ответственность за материальный достаток человека в старости?</vt:lpstr>
      <vt:lpstr>Слайд 48</vt:lpstr>
      <vt:lpstr>Слайд 49</vt:lpstr>
      <vt:lpstr>Слайд 50</vt:lpstr>
      <vt:lpstr>Слайд 51</vt:lpstr>
      <vt:lpstr>Досуг: преобладают пассивные формы, за исключением сада-огорода</vt:lpstr>
      <vt:lpstr>Кружки по интересам. А есть ли интерес?</vt:lpstr>
      <vt:lpstr>Причины непосещения кружков, клубов и т.п.</vt:lpstr>
      <vt:lpstr>Кружки: инклюзия или сегрегация?</vt:lpstr>
      <vt:lpstr>Общественная жизнь и участие: пока практически полный штиль…</vt:lpstr>
      <vt:lpstr>Цифровизация?</vt:lpstr>
      <vt:lpstr>Мобильная связь: проблемы в самых старших возрастных группах и на селе</vt:lpstr>
      <vt:lpstr>Курсы компьютерной грамотности по-прежнему актуальны</vt:lpstr>
      <vt:lpstr>Доступ в сеть интернет: более трети за бортом</vt:lpstr>
      <vt:lpstr>Что может сделать жизнь лучше?</vt:lpstr>
      <vt:lpstr>Ответы на вопрос: на какие бы 3 вещи в интересах пожилых людей Вы бы потратили бюджет, возглавляя населенный пункт?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48</cp:revision>
  <dcterms:modified xsi:type="dcterms:W3CDTF">2019-10-01T08:41:21Z</dcterms:modified>
</cp:coreProperties>
</file>